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91" r:id="rId3"/>
    <p:sldId id="262" r:id="rId4"/>
    <p:sldId id="263" r:id="rId5"/>
    <p:sldId id="264" r:id="rId6"/>
    <p:sldId id="293" r:id="rId7"/>
    <p:sldId id="294" r:id="rId8"/>
    <p:sldId id="292" r:id="rId9"/>
    <p:sldId id="289" r:id="rId10"/>
    <p:sldId id="290" r:id="rId11"/>
    <p:sldId id="268" r:id="rId12"/>
    <p:sldId id="258" r:id="rId13"/>
    <p:sldId id="269" r:id="rId14"/>
    <p:sldId id="267" r:id="rId15"/>
    <p:sldId id="297" r:id="rId16"/>
    <p:sldId id="298" r:id="rId17"/>
    <p:sldId id="270" r:id="rId18"/>
    <p:sldId id="271" r:id="rId19"/>
    <p:sldId id="272" r:id="rId20"/>
    <p:sldId id="273" r:id="rId21"/>
    <p:sldId id="274" r:id="rId22"/>
    <p:sldId id="279" r:id="rId23"/>
    <p:sldId id="280" r:id="rId24"/>
    <p:sldId id="275" r:id="rId25"/>
    <p:sldId id="276" r:id="rId26"/>
    <p:sldId id="277" r:id="rId27"/>
    <p:sldId id="278" r:id="rId28"/>
    <p:sldId id="281" r:id="rId29"/>
    <p:sldId id="282" r:id="rId30"/>
    <p:sldId id="284" r:id="rId31"/>
    <p:sldId id="283" r:id="rId32"/>
    <p:sldId id="286" r:id="rId33"/>
    <p:sldId id="285" r:id="rId34"/>
    <p:sldId id="299" r:id="rId35"/>
    <p:sldId id="301" r:id="rId36"/>
    <p:sldId id="302" r:id="rId37"/>
    <p:sldId id="300" r:id="rId38"/>
    <p:sldId id="29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6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9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16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0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19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7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4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4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9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4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goorm_team_2/project1/reports/Shared-panel-22-04-01-12-04-14--VmlldzoxNzcyNDMz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goorm_team_2/project1/reports/Shared-panel-22-04-01-12-04-25--VmlldzoxNzcyNDkz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andb.ai/goorm_team_2/project1/reports/Learning-Rate--VmlldzoxNzcyNTE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andb.ai/goorm_team_2/project1/reports/Only-train--VmlldzoxNzcyNTQz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andb.ai/goorm_team_2/project1/reports/Only-Train--VmlldzoxNzcyNTU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andb.ai/goorm_team_2/project1/reports/Epoch--VmlldzoxNzcyNTcw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andb.ai/goorm_team_2/project1/reports/Epoch--VmlldzoxNzcyNTY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andb.ai/goorm_team_2/project1/reports/Regularization--VmlldzoxNzcyNjE5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andb.ai/goorm_team_2/project1/reports/Regularization--VmlldzoxNzcyNjE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andb.ai/goorm_team_2/project1/reports/Regularization--VmlldzoxNzcyNTk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andb.ai/goorm_team_2/project1/reports/Regularization--VmlldzoxNzcyNTk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andb.ai/goorm_team_2/project1/reports/xlnet-Epoch2--VmlldzoxNzcyNjM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andb.ai/goorm_team_2/project1/reports/xlnet-Epoch2--VmlldzoxNzcyNjI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andb.ai/goorm_team_2/project1/reports/xlnet-Epoch3--VmlldzoxNzcyNjQ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andb.ai/goorm_team_2/project1/reports/xlnet-Epoch3--VmlldzoxNzcyNjQ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andb.ai/goorm_team_2/project1/reports/Adafactor--VmlldzoxNzczMDA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ndb.ai/goorm_team_2/project1/reports/Adafactor--VmlldzoxNzczMDEy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andb.ai/goorm_team_2/project1/reports/Scheduler_get_cosine_schedule_with_warmup--VmlldzoxNzczMDM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andb.ai/goorm_team_2/project1/reports/Scheduler_get_cosine_schedule_with_warmup--VmlldzoxNzczMDM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F21834-B74F-4AFF-ACD0-7065130A4764}"/>
              </a:ext>
            </a:extLst>
          </p:cNvPr>
          <p:cNvSpPr txBox="1"/>
          <p:nvPr/>
        </p:nvSpPr>
        <p:spPr>
          <a:xfrm>
            <a:off x="1525436" y="2369772"/>
            <a:ext cx="91411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Groom Project#1</a:t>
            </a:r>
          </a:p>
          <a:p>
            <a:pPr algn="ctr" latinLnBrk="0">
              <a:defRPr/>
            </a:pPr>
            <a:r>
              <a:rPr lang="en-US" altLang="ko-KR" sz="20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Text Sentiment Classification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338908" y="1630393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AF1965E-A736-459E-94E3-B0541D991F1C}"/>
              </a:ext>
            </a:extLst>
          </p:cNvPr>
          <p:cNvSpPr txBox="1"/>
          <p:nvPr/>
        </p:nvSpPr>
        <p:spPr>
          <a:xfrm>
            <a:off x="2686911" y="4132854"/>
            <a:ext cx="6818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&lt; 2</a:t>
            </a:r>
            <a:r>
              <a:rPr lang="ko-KR" altLang="en-US" sz="18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 </a:t>
            </a:r>
            <a:r>
              <a:rPr lang="en-US" altLang="ko-KR" sz="18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(2</a:t>
            </a:r>
            <a:r>
              <a:rPr lang="ko-KR" altLang="en-US" sz="18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</a:t>
            </a:r>
            <a:r>
              <a:rPr lang="en-US" altLang="ko-KR" sz="18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) &gt;</a:t>
            </a:r>
          </a:p>
          <a:p>
            <a:pPr algn="ctr"/>
            <a:endParaRPr lang="en-US" altLang="ko-KR" sz="18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/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조현수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이준엽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김남준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김영수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손동협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조승연</a:t>
            </a:r>
            <a:r>
              <a:rPr lang="en-US" altLang="ko-KR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정명관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992EE1-DE78-4973-802F-38B1B081D135}"/>
              </a:ext>
            </a:extLst>
          </p:cNvPr>
          <p:cNvCxnSpPr/>
          <p:nvPr/>
        </p:nvCxnSpPr>
        <p:spPr>
          <a:xfrm>
            <a:off x="2338908" y="5983856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79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65C06E-4B8F-4EEA-8854-AD1FC699610A}"/>
              </a:ext>
            </a:extLst>
          </p:cNvPr>
          <p:cNvSpPr txBox="1"/>
          <p:nvPr/>
        </p:nvSpPr>
        <p:spPr>
          <a:xfrm>
            <a:off x="735376" y="1233449"/>
            <a:ext cx="6118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600" b="1" kern="0" dirty="0"/>
              <a:t>BERT (</a:t>
            </a:r>
            <a:r>
              <a:rPr lang="en-US" altLang="ko-KR" sz="1600" b="0" i="0" dirty="0">
                <a:effectLst/>
              </a:rPr>
              <a:t>Bidirectional Encoder Representations from Transformers)</a:t>
            </a:r>
            <a:endParaRPr lang="en-US" altLang="ko-KR" sz="1600" b="1" kern="0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F3E217F-4612-4A85-B512-3490A96978A5}"/>
              </a:ext>
            </a:extLst>
          </p:cNvPr>
          <p:cNvSpPr/>
          <p:nvPr/>
        </p:nvSpPr>
        <p:spPr>
          <a:xfrm rot="5400000">
            <a:off x="493166" y="1308285"/>
            <a:ext cx="183005" cy="172901"/>
          </a:xfrm>
          <a:prstGeom prst="triangle">
            <a:avLst/>
          </a:prstGeom>
          <a:solidFill>
            <a:srgbClr val="595959"/>
          </a:solidFill>
          <a:ln>
            <a:solidFill>
              <a:srgbClr val="5F5F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52DE1-F3C1-4874-B6E7-1432556331B7}"/>
              </a:ext>
            </a:extLst>
          </p:cNvPr>
          <p:cNvSpPr txBox="1"/>
          <p:nvPr/>
        </p:nvSpPr>
        <p:spPr>
          <a:xfrm>
            <a:off x="671119" y="1633046"/>
            <a:ext cx="10452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dirty="0"/>
              <a:t>- </a:t>
            </a:r>
            <a:r>
              <a:rPr lang="ko-KR" altLang="en-US" sz="1400" i="0" dirty="0">
                <a:effectLst/>
              </a:rPr>
              <a:t> 특정 분야에 국한된 기술이 아닌 </a:t>
            </a:r>
            <a:r>
              <a:rPr lang="en-US" altLang="ko-KR" sz="1400" dirty="0"/>
              <a:t>fine-tuning</a:t>
            </a:r>
            <a:r>
              <a:rPr lang="ko-KR" altLang="en-US" sz="1400" dirty="0"/>
              <a:t>을 이용하여 여러 </a:t>
            </a:r>
            <a:r>
              <a:rPr lang="en-US" altLang="ko-KR" sz="1400" dirty="0"/>
              <a:t>task</a:t>
            </a:r>
            <a:r>
              <a:rPr lang="ko-KR" altLang="en-US" sz="1400" i="0" dirty="0">
                <a:effectLst/>
              </a:rPr>
              <a:t>에서 좋은 성능을 내는 범용 </a:t>
            </a:r>
            <a:r>
              <a:rPr lang="en-US" altLang="ko-KR" sz="1400" i="0" dirty="0">
                <a:effectLst/>
              </a:rPr>
              <a:t>Language Model</a:t>
            </a:r>
            <a:endParaRPr lang="en-US" altLang="ko-KR" sz="1400" kern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2EE9D-AD9D-44C2-9338-6EE8CF3D9F7E}"/>
              </a:ext>
            </a:extLst>
          </p:cNvPr>
          <p:cNvSpPr txBox="1"/>
          <p:nvPr/>
        </p:nvSpPr>
        <p:spPr>
          <a:xfrm>
            <a:off x="322049" y="2067961"/>
            <a:ext cx="534550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</a:rPr>
              <a:t>1. Input Representation</a:t>
            </a:r>
          </a:p>
          <a:p>
            <a:endParaRPr lang="en-US" altLang="ko-KR" b="0" i="0" dirty="0">
              <a:effectLst/>
            </a:endParaRP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Token Embedding</a:t>
            </a: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  - </a:t>
            </a:r>
            <a:r>
              <a:rPr lang="en-US" altLang="ko-KR" b="0" i="0" dirty="0" err="1">
                <a:effectLst/>
                <a:latin typeface="Noto Sans KR"/>
              </a:rPr>
              <a:t>WordPiece</a:t>
            </a:r>
            <a:endParaRPr lang="en-US" altLang="ko-KR" b="0" i="0" dirty="0">
              <a:effectLst/>
              <a:latin typeface="Noto Sans KR"/>
            </a:endParaRPr>
          </a:p>
          <a:p>
            <a:pPr algn="l"/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Segment Embedding</a:t>
            </a: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 - </a:t>
            </a:r>
            <a:r>
              <a:rPr lang="ko-KR" altLang="en-US" b="0" i="0" dirty="0">
                <a:effectLst/>
                <a:latin typeface="Noto Sans KR"/>
              </a:rPr>
              <a:t>두 개의 문장을 문장 구분자와 함께 </a:t>
            </a:r>
            <a:r>
              <a:rPr lang="ko-KR" altLang="en-US" dirty="0">
                <a:latin typeface="Noto Sans KR"/>
              </a:rPr>
              <a:t>입력</a:t>
            </a:r>
            <a:r>
              <a:rPr lang="en-US" altLang="ko-KR" b="0" i="0" dirty="0">
                <a:effectLst/>
                <a:latin typeface="Noto Sans KR"/>
              </a:rPr>
              <a:t> </a:t>
            </a:r>
          </a:p>
          <a:p>
            <a:pPr algn="l"/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Position Embedding</a:t>
            </a:r>
          </a:p>
          <a:p>
            <a:pPr algn="l"/>
            <a:r>
              <a:rPr lang="en-US" altLang="ko-KR" b="0" i="0" dirty="0">
                <a:effectLst/>
                <a:latin typeface="Noto Sans KR"/>
              </a:rPr>
              <a:t>   - </a:t>
            </a:r>
            <a:r>
              <a:rPr lang="en-US" altLang="ko-KR" dirty="0">
                <a:latin typeface="Noto Sans KR"/>
              </a:rPr>
              <a:t>Sinusoidal function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73BC6B-7533-47F4-A59C-A07779D4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51120"/>
            <a:ext cx="4652945" cy="18122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536764-958D-4875-AD53-0D8EF86F28CD}"/>
              </a:ext>
            </a:extLst>
          </p:cNvPr>
          <p:cNvSpPr txBox="1"/>
          <p:nvPr/>
        </p:nvSpPr>
        <p:spPr>
          <a:xfrm>
            <a:off x="322050" y="5334420"/>
            <a:ext cx="442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Noto Sans KR"/>
              </a:rPr>
              <a:t>2</a:t>
            </a:r>
            <a:r>
              <a:rPr lang="en-US" altLang="ko-KR" b="0" i="0" dirty="0">
                <a:effectLst/>
                <a:latin typeface="Noto Sans KR"/>
              </a:rPr>
              <a:t>. Pre-training</a:t>
            </a:r>
          </a:p>
          <a:p>
            <a:r>
              <a:rPr lang="en-US" altLang="ko-KR" b="0" i="0" dirty="0">
                <a:effectLst/>
                <a:latin typeface="Noto Sans KR"/>
              </a:rPr>
              <a:t> - </a:t>
            </a:r>
            <a:r>
              <a:rPr lang="en-US" altLang="ko-KR" dirty="0">
                <a:latin typeface="Noto Sans KR"/>
              </a:rPr>
              <a:t>MLM, NSP</a:t>
            </a:r>
            <a:endParaRPr lang="en-US" altLang="ko-KR" b="0" i="0" dirty="0">
              <a:effectLst/>
              <a:latin typeface="Noto Sans KR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CD39F4-4624-4AD4-B39C-4B29E03D9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037" y="4173685"/>
            <a:ext cx="4016869" cy="19298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A4ED30-4482-451C-9782-05362459FF54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결과 제시 ② 모델 개요</a:t>
            </a:r>
          </a:p>
        </p:txBody>
      </p:sp>
    </p:spTree>
    <p:extLst>
      <p:ext uri="{BB962C8B-B14F-4D97-AF65-F5344CB8AC3E}">
        <p14:creationId xmlns:p14="http://schemas.microsoft.com/office/powerpoint/2010/main" val="145396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75125B-E362-4336-9C60-F5B4B7C1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0" y="1073552"/>
            <a:ext cx="4439270" cy="1105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09FBC-7CA6-48CA-9D5A-9AABF02F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65" y="1145527"/>
            <a:ext cx="7116168" cy="1133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319F8C-C827-4EE9-9C82-761AD1B57BFD}"/>
              </a:ext>
            </a:extLst>
          </p:cNvPr>
          <p:cNvSpPr txBox="1"/>
          <p:nvPr/>
        </p:nvSpPr>
        <p:spPr>
          <a:xfrm>
            <a:off x="572216" y="3008458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/>
              <a:t>&lt; </a:t>
            </a:r>
            <a:r>
              <a:rPr lang="ko-KR" altLang="en-US" sz="1800" kern="0" dirty="0"/>
              <a:t>모듈화 </a:t>
            </a:r>
            <a:r>
              <a:rPr lang="en-US" altLang="ko-KR" sz="1800" kern="0" dirty="0"/>
              <a:t>&gt;</a:t>
            </a:r>
          </a:p>
          <a:p>
            <a:pPr latinLnBrk="0">
              <a:defRPr/>
            </a:pPr>
            <a:endParaRPr lang="en-US" altLang="ko-KR" kern="0" dirty="0"/>
          </a:p>
          <a:p>
            <a:pPr latinLnBrk="0">
              <a:defRPr/>
            </a:pPr>
            <a:r>
              <a:rPr lang="ko-KR" altLang="en-US" sz="1800" kern="0" dirty="0"/>
              <a:t>재사용성 </a:t>
            </a:r>
            <a:r>
              <a:rPr lang="en-US" altLang="ko-KR" sz="1800" kern="0" dirty="0"/>
              <a:t>UP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빠른 </a:t>
            </a:r>
            <a:r>
              <a:rPr lang="en-US" altLang="ko-KR" sz="1800" kern="0" dirty="0"/>
              <a:t>Debugging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여러 조건으로 </a:t>
            </a:r>
            <a:r>
              <a:rPr lang="en-US" altLang="ko-KR" sz="1800" kern="0" dirty="0"/>
              <a:t>Training </a:t>
            </a:r>
            <a:r>
              <a:rPr lang="ko-KR" altLang="en-US" kern="0" dirty="0"/>
              <a:t>용이</a:t>
            </a:r>
            <a:endParaRPr lang="en-US" altLang="ko-KR" kern="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8A8667-44EA-4DCE-949F-A4397E85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2737450"/>
            <a:ext cx="2124371" cy="1905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88934AA-0D1B-4FEC-8EF7-E98EC28D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816" y="2737450"/>
            <a:ext cx="4296375" cy="40105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106736-27D0-40F7-84AC-F2B4EBE708C6}"/>
              </a:ext>
            </a:extLst>
          </p:cNvPr>
          <p:cNvSpPr txBox="1"/>
          <p:nvPr/>
        </p:nvSpPr>
        <p:spPr>
          <a:xfrm>
            <a:off x="4639425" y="2371251"/>
            <a:ext cx="106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train.py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18B59-B635-4D07-98DF-903EC63E8B40}"/>
              </a:ext>
            </a:extLst>
          </p:cNvPr>
          <p:cNvSpPr txBox="1"/>
          <p:nvPr/>
        </p:nvSpPr>
        <p:spPr>
          <a:xfrm>
            <a:off x="8281561" y="2371251"/>
            <a:ext cx="1770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visualize</a:t>
            </a:r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.py</a:t>
            </a:r>
            <a:endParaRPr lang="ko-KR" altLang="en-US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C43603D-476E-4D48-80B1-188342747BE6}"/>
              </a:ext>
            </a:extLst>
          </p:cNvPr>
          <p:cNvSpPr/>
          <p:nvPr/>
        </p:nvSpPr>
        <p:spPr>
          <a:xfrm>
            <a:off x="322050" y="3545457"/>
            <a:ext cx="250166" cy="448573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B5A0F-BB6A-4001-AE0D-DB847EC53B6F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코드 모듈화</a:t>
            </a:r>
          </a:p>
        </p:txBody>
      </p:sp>
    </p:spTree>
    <p:extLst>
      <p:ext uri="{BB962C8B-B14F-4D97-AF65-F5344CB8AC3E}">
        <p14:creationId xmlns:p14="http://schemas.microsoft.com/office/powerpoint/2010/main" val="1585536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75125B-E362-4336-9C60-F5B4B7C1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0" y="1073552"/>
            <a:ext cx="4439270" cy="1105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09FBC-7CA6-48CA-9D5A-9AABF02F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65" y="1145527"/>
            <a:ext cx="7116168" cy="11336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8F6E7E9-C725-4FB0-8D80-ADD23242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790" y="3556721"/>
            <a:ext cx="3696216" cy="1190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2F471A-5722-4D8C-A6EC-3E51DFCF08AF}"/>
              </a:ext>
            </a:extLst>
          </p:cNvPr>
          <p:cNvSpPr txBox="1"/>
          <p:nvPr/>
        </p:nvSpPr>
        <p:spPr>
          <a:xfrm>
            <a:off x="572216" y="3008458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/>
              <a:t>&lt; </a:t>
            </a:r>
            <a:r>
              <a:rPr lang="ko-KR" altLang="en-US" sz="1800" kern="0" dirty="0"/>
              <a:t>모듈화 </a:t>
            </a:r>
            <a:r>
              <a:rPr lang="en-US" altLang="ko-KR" sz="1800" kern="0" dirty="0"/>
              <a:t>&gt;</a:t>
            </a:r>
          </a:p>
          <a:p>
            <a:pPr latinLnBrk="0">
              <a:defRPr/>
            </a:pPr>
            <a:endParaRPr lang="en-US" altLang="ko-KR" kern="0" dirty="0"/>
          </a:p>
          <a:p>
            <a:pPr latinLnBrk="0">
              <a:defRPr/>
            </a:pPr>
            <a:r>
              <a:rPr lang="ko-KR" altLang="en-US" sz="1800" kern="0" dirty="0"/>
              <a:t>재사용성 </a:t>
            </a:r>
            <a:r>
              <a:rPr lang="en-US" altLang="ko-KR" sz="1800" kern="0" dirty="0"/>
              <a:t>UP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빠른 </a:t>
            </a:r>
            <a:r>
              <a:rPr lang="en-US" altLang="ko-KR" sz="1800" kern="0" dirty="0"/>
              <a:t>Debugging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여러 조건으로 </a:t>
            </a:r>
            <a:r>
              <a:rPr lang="en-US" altLang="ko-KR" sz="1800" kern="0" dirty="0"/>
              <a:t>Training </a:t>
            </a:r>
            <a:r>
              <a:rPr lang="ko-KR" altLang="en-US" kern="0" dirty="0"/>
              <a:t>용이</a:t>
            </a:r>
            <a:endParaRPr lang="en-US" altLang="ko-KR" kern="0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B5DF21C-FE05-469A-AB86-F0EA0D4BDA6A}"/>
              </a:ext>
            </a:extLst>
          </p:cNvPr>
          <p:cNvSpPr/>
          <p:nvPr/>
        </p:nvSpPr>
        <p:spPr>
          <a:xfrm>
            <a:off x="322050" y="4335623"/>
            <a:ext cx="250166" cy="448573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A1674F-4919-4F53-8E7E-55AA455E161B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코드 모듈화</a:t>
            </a:r>
          </a:p>
        </p:txBody>
      </p:sp>
    </p:spTree>
    <p:extLst>
      <p:ext uri="{BB962C8B-B14F-4D97-AF65-F5344CB8AC3E}">
        <p14:creationId xmlns:p14="http://schemas.microsoft.com/office/powerpoint/2010/main" val="41048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175125B-E362-4336-9C60-F5B4B7C1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0" y="1073552"/>
            <a:ext cx="4439270" cy="11050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E09FBC-7CA6-48CA-9D5A-9AABF02F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65" y="1145527"/>
            <a:ext cx="7116168" cy="1133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106736-27D0-40F7-84AC-F2B4EBE708C6}"/>
              </a:ext>
            </a:extLst>
          </p:cNvPr>
          <p:cNvSpPr txBox="1"/>
          <p:nvPr/>
        </p:nvSpPr>
        <p:spPr>
          <a:xfrm>
            <a:off x="7408702" y="2723238"/>
            <a:ext cx="106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/>
              <a:t>train.py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848DF-FA19-46D3-886B-D7E184C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0" y="3071549"/>
            <a:ext cx="7411484" cy="32294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78DE0-0789-4600-966C-FBB18FA3752B}"/>
              </a:ext>
            </a:extLst>
          </p:cNvPr>
          <p:cNvSpPr txBox="1"/>
          <p:nvPr/>
        </p:nvSpPr>
        <p:spPr>
          <a:xfrm>
            <a:off x="572216" y="3008458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/>
              <a:t>&lt; </a:t>
            </a:r>
            <a:r>
              <a:rPr lang="ko-KR" altLang="en-US" sz="1800" kern="0" dirty="0"/>
              <a:t>모듈화 </a:t>
            </a:r>
            <a:r>
              <a:rPr lang="en-US" altLang="ko-KR" sz="1800" kern="0" dirty="0"/>
              <a:t>&gt;</a:t>
            </a:r>
          </a:p>
          <a:p>
            <a:pPr latinLnBrk="0">
              <a:defRPr/>
            </a:pPr>
            <a:endParaRPr lang="en-US" altLang="ko-KR" kern="0" dirty="0"/>
          </a:p>
          <a:p>
            <a:pPr latinLnBrk="0">
              <a:defRPr/>
            </a:pPr>
            <a:r>
              <a:rPr lang="ko-KR" altLang="en-US" sz="1800" kern="0" dirty="0"/>
              <a:t>재사용성 </a:t>
            </a:r>
            <a:r>
              <a:rPr lang="en-US" altLang="ko-KR" sz="1800" kern="0" dirty="0"/>
              <a:t>UP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빠른 </a:t>
            </a:r>
            <a:r>
              <a:rPr lang="en-US" altLang="ko-KR" sz="1800" kern="0" dirty="0"/>
              <a:t>Debugging</a:t>
            </a:r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endParaRPr lang="en-US" altLang="ko-KR" sz="1800" kern="0" dirty="0"/>
          </a:p>
          <a:p>
            <a:pPr latinLnBrk="0">
              <a:defRPr/>
            </a:pPr>
            <a:r>
              <a:rPr lang="ko-KR" altLang="en-US" sz="1800" kern="0" dirty="0"/>
              <a:t>여러 조건으로 </a:t>
            </a:r>
            <a:r>
              <a:rPr lang="en-US" altLang="ko-KR" sz="1800" kern="0" dirty="0"/>
              <a:t>Training </a:t>
            </a:r>
            <a:r>
              <a:rPr lang="ko-KR" altLang="en-US" kern="0" dirty="0"/>
              <a:t>용이</a:t>
            </a:r>
            <a:endParaRPr lang="en-US" altLang="ko-KR" kern="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6CC21E8-E1FC-4108-9ADD-41817FFD0889}"/>
              </a:ext>
            </a:extLst>
          </p:cNvPr>
          <p:cNvSpPr/>
          <p:nvPr/>
        </p:nvSpPr>
        <p:spPr>
          <a:xfrm>
            <a:off x="322382" y="5162460"/>
            <a:ext cx="250166" cy="448573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03CCEC-F8F9-409B-B8C3-C350A59B955E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코드 모듈화</a:t>
            </a:r>
          </a:p>
        </p:txBody>
      </p:sp>
    </p:spTree>
    <p:extLst>
      <p:ext uri="{BB962C8B-B14F-4D97-AF65-F5344CB8AC3E}">
        <p14:creationId xmlns:p14="http://schemas.microsoft.com/office/powerpoint/2010/main" val="196254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5455F-7344-475C-A7EE-9AD0F605F560}"/>
              </a:ext>
            </a:extLst>
          </p:cNvPr>
          <p:cNvSpPr txBox="1"/>
          <p:nvPr/>
        </p:nvSpPr>
        <p:spPr>
          <a:xfrm>
            <a:off x="198120" y="1376892"/>
            <a:ext cx="692902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800" kern="0" dirty="0"/>
              <a:t>hugging face</a:t>
            </a:r>
            <a:r>
              <a:rPr lang="ko-KR" altLang="en-US" sz="1800" kern="0" dirty="0"/>
              <a:t>의 여러 </a:t>
            </a:r>
            <a:r>
              <a:rPr lang="en-US" altLang="ko-KR" sz="1800" kern="0" dirty="0"/>
              <a:t>pretrained model </a:t>
            </a:r>
            <a:r>
              <a:rPr lang="ko-KR" altLang="en-US" sz="1800" kern="0" dirty="0"/>
              <a:t>사용</a:t>
            </a:r>
            <a:endParaRPr lang="en-US" altLang="ko-KR" sz="1800" kern="0" dirty="0"/>
          </a:p>
          <a:p>
            <a:pPr marL="285750" indent="-285750">
              <a:buFontTx/>
              <a:buChar char="-"/>
            </a:pPr>
            <a:endParaRPr lang="en-US" altLang="ko-KR" kern="0" dirty="0"/>
          </a:p>
          <a:p>
            <a:pPr marL="285750" indent="-285750">
              <a:buFontTx/>
              <a:buChar char="-"/>
            </a:pPr>
            <a:r>
              <a:rPr lang="ko-KR" altLang="en-US" kern="0" dirty="0"/>
              <a:t>여러 </a:t>
            </a:r>
            <a:r>
              <a:rPr lang="en-US" altLang="ko-KR" kern="0" dirty="0"/>
              <a:t>fine-tuned model </a:t>
            </a:r>
            <a:r>
              <a:rPr lang="ko-KR" altLang="en-US" kern="0" dirty="0"/>
              <a:t>앙상블</a:t>
            </a:r>
            <a:r>
              <a:rPr lang="en-US" altLang="ko-KR" kern="0" dirty="0"/>
              <a:t>(soft voting, hard voting)</a:t>
            </a:r>
            <a:endParaRPr lang="en-US" altLang="ko-KR" sz="1800" kern="0" dirty="0"/>
          </a:p>
          <a:p>
            <a:endParaRPr lang="en-US" altLang="ko-KR" sz="1800" kern="0" dirty="0"/>
          </a:p>
          <a:p>
            <a:pPr marL="285750" indent="-285750">
              <a:buFontTx/>
              <a:buChar char="-"/>
            </a:pPr>
            <a:r>
              <a:rPr lang="en-US" altLang="ko-KR" kern="0" dirty="0"/>
              <a:t>Learning Scheduler </a:t>
            </a:r>
            <a:r>
              <a:rPr lang="ko-KR" altLang="en-US" kern="0" dirty="0"/>
              <a:t>변경</a:t>
            </a:r>
            <a:endParaRPr lang="en-US" altLang="ko-KR" kern="0" dirty="0"/>
          </a:p>
          <a:p>
            <a:r>
              <a:rPr lang="en-US" altLang="ko-KR" kern="0" dirty="0"/>
              <a:t> </a:t>
            </a:r>
            <a:r>
              <a:rPr lang="ko-KR" altLang="en-US" kern="0" dirty="0"/>
              <a:t> </a:t>
            </a:r>
            <a:r>
              <a:rPr lang="en-US" altLang="ko-KR" kern="0" dirty="0"/>
              <a:t>(</a:t>
            </a:r>
            <a:r>
              <a:rPr lang="en-US" altLang="ko-KR" kern="0" dirty="0" err="1"/>
              <a:t>get_cosine_schedule_with_warmup</a:t>
            </a:r>
            <a:r>
              <a:rPr lang="en-US" altLang="ko-KR" kern="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kern="0" dirty="0"/>
          </a:p>
          <a:p>
            <a:pPr marL="285750" indent="-285750">
              <a:buFontTx/>
              <a:buChar char="-"/>
            </a:pPr>
            <a:r>
              <a:rPr lang="en-US" altLang="ko-KR" kern="0" dirty="0"/>
              <a:t>optimizer </a:t>
            </a:r>
            <a:r>
              <a:rPr lang="ko-KR" altLang="en-US" kern="0" dirty="0"/>
              <a:t>변경 </a:t>
            </a:r>
            <a:r>
              <a:rPr lang="en-US" altLang="ko-KR" kern="0" dirty="0"/>
              <a:t>(</a:t>
            </a:r>
            <a:r>
              <a:rPr lang="en-US" altLang="ko-KR" kern="0" dirty="0" err="1"/>
              <a:t>AdamW</a:t>
            </a:r>
            <a:r>
              <a:rPr lang="en-US" altLang="ko-KR" kern="0" dirty="0"/>
              <a:t>, </a:t>
            </a:r>
            <a:r>
              <a:rPr lang="en-US" altLang="ko-KR" kern="0" dirty="0" err="1"/>
              <a:t>Adamfactor</a:t>
            </a:r>
            <a:r>
              <a:rPr lang="en-US" altLang="ko-KR" kern="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800" kern="0" dirty="0"/>
          </a:p>
          <a:p>
            <a:pPr marL="285750" indent="-285750">
              <a:buFontTx/>
              <a:buChar char="-"/>
            </a:pPr>
            <a:r>
              <a:rPr lang="en-US" altLang="ko-KR" sz="1800" kern="0" dirty="0"/>
              <a:t>train,</a:t>
            </a:r>
            <a:r>
              <a:rPr lang="ko-KR" altLang="en-US" sz="1800" kern="0" dirty="0"/>
              <a:t> </a:t>
            </a:r>
            <a:r>
              <a:rPr lang="en-US" altLang="ko-KR" sz="1800" kern="0" dirty="0" err="1"/>
              <a:t>v</a:t>
            </a:r>
            <a:r>
              <a:rPr lang="en-US" altLang="ko-KR" kern="0" dirty="0" err="1"/>
              <a:t>aild</a:t>
            </a:r>
            <a:r>
              <a:rPr lang="ko-KR" altLang="en-US" kern="0" dirty="0"/>
              <a:t>용 데이터 </a:t>
            </a:r>
            <a:r>
              <a:rPr lang="en-US" altLang="ko-KR" kern="0" dirty="0"/>
              <a:t>merge </a:t>
            </a:r>
            <a:r>
              <a:rPr lang="ko-KR" altLang="en-US" kern="0" dirty="0"/>
              <a:t>후 학습</a:t>
            </a:r>
            <a:endParaRPr lang="en-US" altLang="ko-KR" kern="0" dirty="0"/>
          </a:p>
          <a:p>
            <a:pPr marL="285750" indent="-285750">
              <a:buFontTx/>
              <a:buChar char="-"/>
            </a:pPr>
            <a:endParaRPr lang="en-US" altLang="ko-KR" kern="0" dirty="0"/>
          </a:p>
          <a:p>
            <a:pPr marL="285750" indent="-285750">
              <a:buFontTx/>
              <a:buChar char="-"/>
            </a:pPr>
            <a:r>
              <a:rPr lang="en-US" altLang="ko-KR" kern="0" dirty="0"/>
              <a:t>data preprocessing (removing special, unknown tokens)</a:t>
            </a:r>
          </a:p>
          <a:p>
            <a:pPr marL="285750" indent="-285750">
              <a:buFontTx/>
              <a:buChar char="-"/>
            </a:pPr>
            <a:endParaRPr lang="en-US" altLang="ko-KR" sz="1800" kern="0" dirty="0"/>
          </a:p>
          <a:p>
            <a:pPr marL="285750" indent="-285750">
              <a:buFontTx/>
              <a:buChar char="-"/>
            </a:pPr>
            <a:r>
              <a:rPr lang="en-US" altLang="ko-KR" kern="0" dirty="0" err="1"/>
              <a:t>WandB</a:t>
            </a:r>
            <a:r>
              <a:rPr lang="ko-KR" altLang="en-US" kern="0" dirty="0"/>
              <a:t>를 이용한 성능 기록 및 시각화</a:t>
            </a:r>
            <a:endParaRPr lang="en-US" altLang="ko-KR" kern="0" dirty="0"/>
          </a:p>
          <a:p>
            <a:pPr marL="285750" indent="-285750">
              <a:buFontTx/>
              <a:buChar char="-"/>
            </a:pPr>
            <a:endParaRPr lang="en-US" altLang="ko-KR" sz="1800" kern="0" dirty="0"/>
          </a:p>
          <a:p>
            <a:pPr marL="285750" indent="-285750">
              <a:buFontTx/>
              <a:buChar char="-"/>
            </a:pPr>
            <a:r>
              <a:rPr lang="en-US" altLang="ko-KR" sz="1800" kern="0" dirty="0"/>
              <a:t>hyper-parameter tuning</a:t>
            </a:r>
          </a:p>
          <a:p>
            <a:pPr marL="285750" indent="-285750">
              <a:buFontTx/>
              <a:buChar char="-"/>
            </a:pPr>
            <a:endParaRPr lang="en-US" altLang="ko-KR" kern="0" dirty="0"/>
          </a:p>
          <a:p>
            <a:pPr marL="285750" indent="-285750">
              <a:buFontTx/>
              <a:buChar char="-"/>
            </a:pPr>
            <a:r>
              <a:rPr lang="en-US" altLang="ko-KR" sz="1800" kern="0" dirty="0" err="1"/>
              <a:t>WandB</a:t>
            </a:r>
            <a:r>
              <a:rPr lang="en-US" altLang="ko-KR" sz="1800" kern="0" dirty="0"/>
              <a:t> Sweep</a:t>
            </a:r>
            <a:r>
              <a:rPr lang="ko-KR" altLang="en-US" sz="1800" kern="0" dirty="0"/>
              <a:t>을 이용한</a:t>
            </a:r>
            <a:r>
              <a:rPr lang="en-US" altLang="ko-KR" sz="1800" kern="0" dirty="0"/>
              <a:t> </a:t>
            </a:r>
            <a:r>
              <a:rPr lang="en-US" altLang="ko-KR" kern="0" dirty="0"/>
              <a:t>hyper-parameter </a:t>
            </a:r>
            <a:r>
              <a:rPr lang="ko-KR" altLang="en-US" kern="0" dirty="0"/>
              <a:t>최적화</a:t>
            </a:r>
            <a:endParaRPr lang="en-US" altLang="ko-KR" sz="1800" kern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80950-3297-4F21-A5F3-CB60E8A21FCC}"/>
              </a:ext>
            </a:extLst>
          </p:cNvPr>
          <p:cNvSpPr txBox="1"/>
          <p:nvPr/>
        </p:nvSpPr>
        <p:spPr>
          <a:xfrm>
            <a:off x="7154237" y="2507781"/>
            <a:ext cx="48667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BERT-base-uncased: 110M 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parameters</a:t>
            </a:r>
            <a:endParaRPr lang="en-US" altLang="ko-KR" sz="1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altLang="ko-KR" sz="1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ko-KR" sz="18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XLNet</a:t>
            </a:r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-base-cased: 110M </a:t>
            </a:r>
            <a:r>
              <a:rPr lang="en-US" altLang="ko-KR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parameters</a:t>
            </a:r>
            <a:endParaRPr lang="en-US" altLang="ko-KR" sz="1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endParaRPr lang="en-US" altLang="ko-KR" sz="1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altLang="ko-KR" sz="1800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RoBERTa</a:t>
            </a:r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-base: 125M</a:t>
            </a:r>
          </a:p>
          <a:p>
            <a:r>
              <a:rPr lang="en-US" altLang="ko-KR" sz="1800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BERT-large-uncased: 340M parameters</a:t>
            </a:r>
          </a:p>
          <a:p>
            <a:endParaRPr lang="en-US" altLang="ko-KR" sz="18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3AA447-FACE-4D5B-AF7E-BCE0D6B48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608" y="4509422"/>
            <a:ext cx="6058746" cy="19433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7B26D7-3E57-455C-9D46-FA3E68E91BEB}"/>
              </a:ext>
            </a:extLst>
          </p:cNvPr>
          <p:cNvSpPr/>
          <p:nvPr/>
        </p:nvSpPr>
        <p:spPr>
          <a:xfrm>
            <a:off x="7127144" y="2507781"/>
            <a:ext cx="4363241" cy="1874432"/>
          </a:xfrm>
          <a:prstGeom prst="rect">
            <a:avLst/>
          </a:prstGeom>
          <a:noFill/>
          <a:ln w="3810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3F5219-3E6C-4008-9A92-C36DFE65D14E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Wandb sweep</a:t>
            </a:r>
            <a:r>
              <a:rPr lang="ko-KR" altLang="en-US" b="1">
                <a:solidFill>
                  <a:schemeClr val="tx1"/>
                </a:solidFill>
              </a:rPr>
              <a:t>을 사용한 모델 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28411" y="1017562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115300" y="1548349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BERT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Learning rate</a:t>
            </a:r>
            <a:r>
              <a:rPr lang="ko-KR" altLang="en-US" dirty="0">
                <a:solidFill>
                  <a:schemeClr val="tx1"/>
                </a:solidFill>
              </a:rPr>
              <a:t>를 변화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Train + Valid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Epoch </a:t>
            </a:r>
            <a:r>
              <a:rPr lang="ko-KR" altLang="en-US" dirty="0">
                <a:solidFill>
                  <a:schemeClr val="tx1"/>
                </a:solidFill>
              </a:rPr>
              <a:t>변화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정규화 추가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LR Scheduler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</a:rPr>
              <a:t>Xlnet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Epoch </a:t>
            </a:r>
            <a:r>
              <a:rPr lang="ko-KR" altLang="en-US" dirty="0">
                <a:solidFill>
                  <a:schemeClr val="tx1"/>
                </a:solidFill>
              </a:rPr>
              <a:t>변화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050" y="6183678"/>
            <a:ext cx="5949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hlinkClick r:id="rId3"/>
              </a:rPr>
              <a:t>https://wandb.ai/goorm_team_2/project1/reports/Shared-panel-22-04-01-12-04-14--VmlldzoxNzcyNDMz</a:t>
            </a:r>
            <a:endParaRPr lang="ko-KR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7ACE5-2BB2-445D-B127-7BDB2CDE962A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2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Learning Rate </a:t>
            </a:r>
            <a:r>
              <a:rPr lang="ko-KR" altLang="en-US" b="1">
                <a:solidFill>
                  <a:schemeClr val="tx1"/>
                </a:solidFill>
              </a:rPr>
              <a:t>변화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Learning Rate</a:t>
            </a:r>
            <a:r>
              <a:rPr lang="ko-KR" altLang="en-US">
                <a:solidFill>
                  <a:schemeClr val="tx1"/>
                </a:solidFill>
              </a:rPr>
              <a:t>를 </a:t>
            </a:r>
            <a:r>
              <a:rPr lang="en-US" altLang="ko-KR">
                <a:solidFill>
                  <a:schemeClr val="tx1"/>
                </a:solidFill>
              </a:rPr>
              <a:t>5e-4, 5e-5, 5e-6</a:t>
            </a:r>
          </a:p>
          <a:p>
            <a:r>
              <a:rPr lang="ko-KR" altLang="en-US">
                <a:solidFill>
                  <a:schemeClr val="tx1"/>
                </a:solidFill>
              </a:rPr>
              <a:t>으로 하여 실행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50" y="2084919"/>
            <a:ext cx="7538312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45771" y="616792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>
                <a:hlinkClick r:id="rId3"/>
              </a:rPr>
              <a:t>https://wandb.ai/goorm_team_2/project1/reports/Shared-panel-22-04-01-12-04-25--VmlldzoxNzcyNDkz</a:t>
            </a:r>
            <a:endParaRPr lang="ko-KR" alt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28051-7506-424E-9515-28D91EB1C501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25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Learning Rate </a:t>
            </a:r>
            <a:r>
              <a:rPr lang="ko-KR" altLang="en-US" b="1" dirty="0">
                <a:solidFill>
                  <a:schemeClr val="tx1"/>
                </a:solidFill>
              </a:rPr>
              <a:t>변화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5e-5</a:t>
            </a:r>
            <a:r>
              <a:rPr lang="ko-KR" altLang="en-US" dirty="0">
                <a:solidFill>
                  <a:schemeClr val="tx1"/>
                </a:solidFill>
              </a:rPr>
              <a:t>가 성능이 가장 좋음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5e-4</a:t>
            </a:r>
            <a:r>
              <a:rPr lang="ko-KR" altLang="en-US" dirty="0">
                <a:solidFill>
                  <a:schemeClr val="tx1"/>
                </a:solidFill>
              </a:rPr>
              <a:t>는 값이 발산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3343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https://wandb.ai/goorm_team_2/project1/reports/Learning-Rate--VmlldzoxNzcyNTE0</a:t>
            </a:r>
            <a:endParaRPr lang="ko-KR" altLang="en-US" sz="1000"/>
          </a:p>
        </p:txBody>
      </p:sp>
      <p:grpSp>
        <p:nvGrpSpPr>
          <p:cNvPr id="9" name="그룹 8"/>
          <p:cNvGrpSpPr/>
          <p:nvPr/>
        </p:nvGrpSpPr>
        <p:grpSpPr>
          <a:xfrm>
            <a:off x="322050" y="2084919"/>
            <a:ext cx="7546773" cy="3962271"/>
            <a:chOff x="437310" y="1800580"/>
            <a:chExt cx="7546773" cy="39622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10" y="1800580"/>
              <a:ext cx="3769156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926" y="180058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11" y="378285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927" y="3782851"/>
              <a:ext cx="3769156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0C1EFF-E811-4095-9A93-ED9ABCA5D1E1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4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Train + Valid + Learning Rate </a:t>
            </a:r>
            <a:r>
              <a:rPr lang="ko-KR" altLang="en-US" b="1" dirty="0">
                <a:solidFill>
                  <a:schemeClr val="tx1"/>
                </a:solidFill>
              </a:rPr>
              <a:t>변화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2962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https://wandb.ai/goorm_team_2/project1/reports/Only-train--VmlldzoxNzcyNTQz</a:t>
            </a:r>
            <a:endParaRPr lang="ko-KR" altLang="en-US" sz="1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4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8267700" y="16238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기존의 </a:t>
            </a:r>
            <a:r>
              <a:rPr lang="en-US" altLang="ko-KR">
                <a:solidFill>
                  <a:schemeClr val="tx1"/>
                </a:solidFill>
              </a:rPr>
              <a:t>train data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r>
              <a:rPr lang="en-US" altLang="ko-KR">
                <a:solidFill>
                  <a:schemeClr val="tx1"/>
                </a:solidFill>
              </a:rPr>
              <a:t>valid data</a:t>
            </a:r>
            <a:r>
              <a:rPr lang="ko-KR" altLang="en-US">
                <a:solidFill>
                  <a:schemeClr val="tx1"/>
                </a:solidFill>
              </a:rPr>
              <a:t>를</a:t>
            </a:r>
            <a:endParaRPr lang="en-US" altLang="ko-KR">
              <a:solidFill>
                <a:schemeClr val="tx1"/>
              </a:solidFill>
            </a:endParaRPr>
          </a:p>
          <a:p>
            <a:r>
              <a:rPr lang="ko-KR" altLang="en-US">
                <a:solidFill>
                  <a:schemeClr val="tx1"/>
                </a:solidFill>
              </a:rPr>
              <a:t>합쳐서 실행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0B949-8058-40D1-B258-3FF27A0EE4DA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50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Train + Valid + Learning Rate </a:t>
            </a:r>
            <a:r>
              <a:rPr lang="ko-KR" altLang="en-US" b="1" dirty="0">
                <a:solidFill>
                  <a:schemeClr val="tx1"/>
                </a:solidFill>
              </a:rPr>
              <a:t>변화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2124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https://wandb.ai/goorm_team_2/project1/reports/Only-Train--VmlldzoxNzcyNTU5</a:t>
            </a:r>
            <a:endParaRPr lang="ko-KR" altLang="en-US" sz="1000"/>
          </a:p>
        </p:txBody>
      </p:sp>
      <p:sp>
        <p:nvSpPr>
          <p:cNvPr id="11" name="직사각형 10"/>
          <p:cNvSpPr/>
          <p:nvPr/>
        </p:nvSpPr>
        <p:spPr>
          <a:xfrm>
            <a:off x="7944928" y="1623806"/>
            <a:ext cx="4048952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기존 </a:t>
            </a:r>
            <a:r>
              <a:rPr lang="en-US" altLang="ko-KR" dirty="0">
                <a:solidFill>
                  <a:schemeClr val="tx1"/>
                </a:solidFill>
              </a:rPr>
              <a:t>valid </a:t>
            </a:r>
            <a:r>
              <a:rPr lang="ko-KR" altLang="en-US" dirty="0">
                <a:solidFill>
                  <a:schemeClr val="tx1"/>
                </a:solidFill>
              </a:rPr>
              <a:t>데이터를 </a:t>
            </a:r>
            <a:r>
              <a:rPr lang="en-US" altLang="ko-KR" dirty="0">
                <a:solidFill>
                  <a:schemeClr val="tx1"/>
                </a:solidFill>
              </a:rPr>
              <a:t>train </a:t>
            </a:r>
            <a:r>
              <a:rPr lang="ko-KR" altLang="en-US" dirty="0">
                <a:solidFill>
                  <a:schemeClr val="tx1"/>
                </a:solidFill>
              </a:rPr>
              <a:t>데이터에 추가 하였고 </a:t>
            </a:r>
            <a:r>
              <a:rPr lang="en-US" altLang="ko-KR" dirty="0">
                <a:solidFill>
                  <a:schemeClr val="tx1"/>
                </a:solidFill>
              </a:rPr>
              <a:t>5e-5</a:t>
            </a:r>
            <a:r>
              <a:rPr lang="ko-KR" altLang="en-US" dirty="0">
                <a:solidFill>
                  <a:schemeClr val="tx1"/>
                </a:solidFill>
              </a:rPr>
              <a:t>가 가장 성능이 좋음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50" y="2084919"/>
            <a:ext cx="3769157" cy="198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07" y="2084919"/>
            <a:ext cx="3769157" cy="198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DB0D30-2D9B-4230-8563-2EAE60047D96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49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F21834-B74F-4AFF-ACD0-7065130A4764}"/>
              </a:ext>
            </a:extLst>
          </p:cNvPr>
          <p:cNvSpPr txBox="1"/>
          <p:nvPr/>
        </p:nvSpPr>
        <p:spPr>
          <a:xfrm>
            <a:off x="322050" y="307910"/>
            <a:ext cx="5203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>
                <a:solidFill>
                  <a:prstClr val="black">
                    <a:lumMod val="65000"/>
                    <a:lumOff val="35000"/>
                  </a:prstClr>
                </a:solidFill>
              </a:rPr>
              <a:t>01 PPT PRESENTATION 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75FE16-BC74-4CE6-AF3D-FFCC44FA8457}"/>
              </a:ext>
            </a:extLst>
          </p:cNvPr>
          <p:cNvSpPr/>
          <p:nvPr/>
        </p:nvSpPr>
        <p:spPr>
          <a:xfrm>
            <a:off x="306799" y="1104181"/>
            <a:ext cx="11578402" cy="54459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프로젝트 개요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프로젝트 개요 및 개발환경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프로젝트 진행과정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기대효과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프로젝트 팀 구성 및 역할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프로젝트 팀 구성 및 담당 </a:t>
            </a:r>
            <a:r>
              <a:rPr lang="en-US" altLang="ko-KR" dirty="0">
                <a:solidFill>
                  <a:schemeClr val="tx1"/>
                </a:solidFill>
              </a:rPr>
              <a:t>part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프로젝트 진행 프로세스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전체일정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프로젝트 결과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결과 제시 ① 탐색적 분석 및 </a:t>
            </a:r>
            <a:r>
              <a:rPr lang="ko-KR" altLang="en-US" dirty="0" err="1">
                <a:solidFill>
                  <a:schemeClr val="tx1"/>
                </a:solidFill>
              </a:rPr>
              <a:t>전처리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결과 제시 ② 모델 개요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</a:t>
            </a:r>
            <a:r>
              <a:rPr lang="ko-KR" altLang="en-US" dirty="0">
                <a:solidFill>
                  <a:schemeClr val="tx1"/>
                </a:solidFill>
              </a:rPr>
              <a:t> 프로젝트 결과 도출 과정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코드 모듈화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-fine-tuning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자체 평가 및 피드백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평가 및 보완점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- </a:t>
            </a:r>
            <a:r>
              <a:rPr lang="ko-KR" altLang="en-US" dirty="0">
                <a:solidFill>
                  <a:schemeClr val="tx1"/>
                </a:solidFill>
              </a:rPr>
              <a:t>조원 간의 피드백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6. Q&amp;A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70585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Epoch </a:t>
            </a:r>
            <a:r>
              <a:rPr lang="ko-KR" altLang="en-US" b="1">
                <a:solidFill>
                  <a:schemeClr val="tx1"/>
                </a:solidFill>
              </a:rPr>
              <a:t>변화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3343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https://wandb.ai/goorm_team_2/project1/reports/Epoch--VmlldzoxNzcyNTcw</a:t>
            </a:r>
            <a:endParaRPr lang="ko-KR" altLang="en-US" sz="1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4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/>
                </a:solidFill>
              </a:rPr>
              <a:t>Epoch</a:t>
            </a:r>
            <a:r>
              <a:rPr lang="ko-KR" altLang="en-US">
                <a:solidFill>
                  <a:schemeClr val="tx1"/>
                </a:solidFill>
              </a:rPr>
              <a:t>를 </a:t>
            </a:r>
            <a:r>
              <a:rPr lang="en-US" altLang="ko-KR">
                <a:solidFill>
                  <a:schemeClr val="tx1"/>
                </a:solidFill>
              </a:rPr>
              <a:t>2, 3, 10 </a:t>
            </a:r>
            <a:r>
              <a:rPr lang="ko-KR" altLang="en-US">
                <a:solidFill>
                  <a:schemeClr val="tx1"/>
                </a:solidFill>
              </a:rPr>
              <a:t>각각 실행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99B99-9DA4-4D4E-BD38-B63DCD62A781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84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Epoch </a:t>
            </a:r>
            <a:r>
              <a:rPr lang="ko-KR" altLang="en-US" b="1">
                <a:solidFill>
                  <a:schemeClr val="tx1"/>
                </a:solidFill>
              </a:rPr>
              <a:t>변화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Epoch</a:t>
            </a:r>
            <a:r>
              <a:rPr lang="ko-KR" altLang="en-US" dirty="0">
                <a:solidFill>
                  <a:schemeClr val="tx1"/>
                </a:solidFill>
              </a:rPr>
              <a:t>가 증가 할수록 </a:t>
            </a:r>
            <a:r>
              <a:rPr lang="en-US" altLang="ko-KR" dirty="0">
                <a:solidFill>
                  <a:schemeClr val="tx1"/>
                </a:solidFill>
              </a:rPr>
              <a:t>train data</a:t>
            </a:r>
            <a:r>
              <a:rPr lang="ko-KR" altLang="en-US" dirty="0">
                <a:solidFill>
                  <a:schemeClr val="tx1"/>
                </a:solidFill>
              </a:rPr>
              <a:t>에 대해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성능이 좋아지지만 </a:t>
            </a:r>
            <a:r>
              <a:rPr lang="en-US" altLang="ko-KR" dirty="0">
                <a:solidFill>
                  <a:schemeClr val="tx1"/>
                </a:solidFill>
              </a:rPr>
              <a:t>overfitting</a:t>
            </a:r>
            <a:r>
              <a:rPr lang="ko-KR" altLang="en-US" dirty="0">
                <a:solidFill>
                  <a:schemeClr val="tx1"/>
                </a:solidFill>
              </a:rPr>
              <a:t>이 발생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891" y="63191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https://wandb.ai/goorm_team_2/project1/reports/Epoch--VmlldzoxNzcyNTY3</a:t>
            </a:r>
            <a:endParaRPr lang="ko-KR" altLang="en-US" sz="1000"/>
          </a:p>
        </p:txBody>
      </p:sp>
      <p:grpSp>
        <p:nvGrpSpPr>
          <p:cNvPr id="13" name="그룹 12"/>
          <p:cNvGrpSpPr/>
          <p:nvPr/>
        </p:nvGrpSpPr>
        <p:grpSpPr>
          <a:xfrm>
            <a:off x="322050" y="2084919"/>
            <a:ext cx="7548446" cy="3960000"/>
            <a:chOff x="566853" y="1954791"/>
            <a:chExt cx="7548446" cy="39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53" y="195479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6142" y="195479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91" y="393479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305" y="393479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C1B1AF5-FCB1-4B7A-B8B7-0897AE94FCDF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08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</a:t>
            </a:r>
            <a:r>
              <a:rPr lang="ko-KR" altLang="en-US" b="1">
                <a:solidFill>
                  <a:schemeClr val="tx1"/>
                </a:solidFill>
              </a:rPr>
              <a:t>정규화 추가 개선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5771" y="61743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https://wandb.ai/goorm_team_2/project1/reports/Regularization--VmlldzoxNzcyNjE5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>
                <a:solidFill>
                  <a:schemeClr val="tx1"/>
                </a:solidFill>
              </a:rPr>
              <a:t>정규식</a:t>
            </a:r>
            <a:r>
              <a:rPr lang="ko-KR" altLang="en-US" dirty="0">
                <a:solidFill>
                  <a:schemeClr val="tx1"/>
                </a:solidFill>
              </a:rPr>
              <a:t> 표현을 추가하여 데이터의 불순물을 제거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2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29B8CE-6DC0-41FE-8489-C15D835DFECC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3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</a:t>
            </a:r>
            <a:r>
              <a:rPr lang="ko-KR" altLang="en-US" b="1">
                <a:solidFill>
                  <a:schemeClr val="tx1"/>
                </a:solidFill>
              </a:rPr>
              <a:t>정규화 추가 개선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정규화를 하였지만 기존보다 </a:t>
            </a:r>
            <a:r>
              <a:rPr lang="en-US" altLang="ko-KR" dirty="0">
                <a:solidFill>
                  <a:schemeClr val="tx1"/>
                </a:solidFill>
              </a:rPr>
              <a:t>loss acc </a:t>
            </a:r>
            <a:r>
              <a:rPr lang="ko-KR" altLang="en-US" dirty="0">
                <a:solidFill>
                  <a:schemeClr val="tx1"/>
                </a:solidFill>
              </a:rPr>
              <a:t>두 부분 모두 성능의 향상이 없음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28863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https://wandb.ai/goorm_team_2/project1/reports/Regularization--VmlldzoxNzcyNjEy</a:t>
            </a:r>
            <a:endParaRPr lang="ko-KR" altLang="en-US" sz="1000"/>
          </a:p>
        </p:txBody>
      </p:sp>
      <p:grpSp>
        <p:nvGrpSpPr>
          <p:cNvPr id="13" name="그룹 12"/>
          <p:cNvGrpSpPr/>
          <p:nvPr/>
        </p:nvGrpSpPr>
        <p:grpSpPr>
          <a:xfrm>
            <a:off x="322050" y="2084919"/>
            <a:ext cx="7538314" cy="3966946"/>
            <a:chOff x="467562" y="1843034"/>
            <a:chExt cx="7538314" cy="396694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62" y="1846507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19" y="1843034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62" y="3823034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18" y="382998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326EBC-3B07-49F4-BAD5-A86D4BDB4597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48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정규화 추가 개선 </a:t>
            </a:r>
            <a:r>
              <a:rPr lang="en-US" altLang="ko-KR" b="1" dirty="0">
                <a:solidFill>
                  <a:schemeClr val="tx1"/>
                </a:solidFill>
              </a:rPr>
              <a:t>(Train, Train + Valid)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2810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https://wandb.ai/goorm_team_2/project1/reports/Regularization--VmlldzoxNzcyNTk3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정규화를 통해 불순물을 제거 하고 </a:t>
            </a:r>
            <a:r>
              <a:rPr lang="en-US" altLang="ko-KR">
                <a:solidFill>
                  <a:schemeClr val="tx1"/>
                </a:solidFill>
              </a:rPr>
              <a:t>valid </a:t>
            </a:r>
            <a:r>
              <a:rPr lang="ko-KR" altLang="en-US">
                <a:solidFill>
                  <a:schemeClr val="tx1"/>
                </a:solidFill>
              </a:rPr>
              <a:t>데이터를 </a:t>
            </a:r>
            <a:r>
              <a:rPr lang="en-US" altLang="ko-KR">
                <a:solidFill>
                  <a:schemeClr val="tx1"/>
                </a:solidFill>
              </a:rPr>
              <a:t>train </a:t>
            </a:r>
            <a:r>
              <a:rPr lang="ko-KR" altLang="en-US">
                <a:solidFill>
                  <a:schemeClr val="tx1"/>
                </a:solidFill>
              </a:rPr>
              <a:t>데이터에 포함하여 실행</a:t>
            </a:r>
            <a:endParaRPr lang="en-US" altLang="ko-KR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9E238E-5043-4C5A-A775-05A776D79696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36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ko-KR" altLang="en-US" b="1" dirty="0">
                <a:solidFill>
                  <a:schemeClr val="tx1"/>
                </a:solidFill>
              </a:rPr>
              <a:t>정규화 추가 개선 </a:t>
            </a:r>
            <a:r>
              <a:rPr lang="en-US" altLang="ko-KR" b="1" dirty="0">
                <a:solidFill>
                  <a:schemeClr val="tx1"/>
                </a:solidFill>
              </a:rPr>
              <a:t>(Train, Train + Valid)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626682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r>
              <a:rPr lang="ko-KR" altLang="en-US" dirty="0">
                <a:solidFill>
                  <a:schemeClr val="tx1"/>
                </a:solidFill>
              </a:rPr>
              <a:t>에 대해 성능이 향상됐지만 </a:t>
            </a:r>
            <a:r>
              <a:rPr lang="en-US" altLang="ko-KR" dirty="0">
                <a:solidFill>
                  <a:schemeClr val="tx1"/>
                </a:solidFill>
              </a:rPr>
              <a:t>score</a:t>
            </a:r>
            <a:r>
              <a:rPr lang="ko-KR" altLang="en-US" dirty="0">
                <a:solidFill>
                  <a:schemeClr val="tx1"/>
                </a:solidFill>
              </a:rPr>
              <a:t>는 오르지 않음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27339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https://wandb.ai/goorm_team_2/project1/reports/Regularization--VmlldzoxNzcyNTkw</a:t>
            </a:r>
            <a:endParaRPr lang="ko-KR" altLang="en-US" sz="1000"/>
          </a:p>
        </p:txBody>
      </p:sp>
      <p:grpSp>
        <p:nvGrpSpPr>
          <p:cNvPr id="13" name="그룹 12"/>
          <p:cNvGrpSpPr/>
          <p:nvPr/>
        </p:nvGrpSpPr>
        <p:grpSpPr>
          <a:xfrm>
            <a:off x="322050" y="2084919"/>
            <a:ext cx="7538314" cy="3960000"/>
            <a:chOff x="445770" y="1943885"/>
            <a:chExt cx="7538314" cy="39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927" y="1943885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771" y="1943885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" y="3923885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926" y="3923885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D4C3D3F-37A9-4CDD-94D4-56A3842099DA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941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</a:t>
            </a:r>
            <a:r>
              <a:rPr lang="en-US" altLang="ko-KR" b="1" dirty="0" err="1">
                <a:solidFill>
                  <a:schemeClr val="tx1"/>
                </a:solidFill>
              </a:rPr>
              <a:t>XLnet</a:t>
            </a:r>
            <a:r>
              <a:rPr lang="en-US" altLang="ko-KR" b="1" dirty="0">
                <a:solidFill>
                  <a:schemeClr val="tx1"/>
                </a:solidFill>
              </a:rPr>
              <a:t> Bert</a:t>
            </a:r>
            <a:r>
              <a:rPr lang="ko-KR" altLang="en-US" b="1" dirty="0">
                <a:solidFill>
                  <a:schemeClr val="tx1"/>
                </a:solidFill>
              </a:rPr>
              <a:t>와 비교 </a:t>
            </a:r>
            <a:r>
              <a:rPr lang="en-US" altLang="ko-KR" b="1" dirty="0">
                <a:solidFill>
                  <a:schemeClr val="tx1"/>
                </a:solidFill>
              </a:rPr>
              <a:t>(1)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71" y="62581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https://wandb.ai/goorm_team_2/project1/reports/xlnet-Epoch2--VmlldzoxNzcyNjMx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8115300" y="1548349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XLNet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같은 경우 </a:t>
            </a:r>
            <a:r>
              <a:rPr lang="en-US" altLang="ko-KR" dirty="0">
                <a:solidFill>
                  <a:schemeClr val="tx1"/>
                </a:solidFill>
              </a:rPr>
              <a:t>BERT</a:t>
            </a:r>
            <a:r>
              <a:rPr lang="ko-KR" altLang="en-US" dirty="0">
                <a:solidFill>
                  <a:schemeClr val="tx1"/>
                </a:solidFill>
              </a:rPr>
              <a:t>와 데이터처리 에서의 차이점이 있음</a:t>
            </a:r>
            <a:r>
              <a:rPr lang="en-US" altLang="ko-KR" dirty="0">
                <a:solidFill>
                  <a:schemeClr val="tx1"/>
                </a:solidFill>
              </a:rPr>
              <a:t>(cased)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BERT, </a:t>
            </a:r>
            <a:r>
              <a:rPr lang="en-US" altLang="ko-KR" dirty="0" err="1">
                <a:solidFill>
                  <a:schemeClr val="tx1"/>
                </a:solidFill>
              </a:rPr>
              <a:t>XLNet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모델을 사용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Epoch 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F27763-9333-4241-AF22-A38F1F355D36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449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Xlnet Bert</a:t>
            </a:r>
            <a:r>
              <a:rPr lang="ko-KR" altLang="en-US" b="1">
                <a:solidFill>
                  <a:schemeClr val="tx1"/>
                </a:solidFill>
              </a:rPr>
              <a:t>와 비교 </a:t>
            </a:r>
            <a:r>
              <a:rPr lang="en-US" altLang="ko-KR" b="1">
                <a:solidFill>
                  <a:schemeClr val="tx1"/>
                </a:solidFill>
              </a:rPr>
              <a:t>(1)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두 모델 다 좋은 성능을 보여 줍니다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Loss </a:t>
            </a:r>
            <a:r>
              <a:rPr lang="ko-KR" altLang="en-US" dirty="0">
                <a:solidFill>
                  <a:schemeClr val="tx1"/>
                </a:solidFill>
              </a:rPr>
              <a:t>같은 경우 </a:t>
            </a:r>
            <a:r>
              <a:rPr lang="en-US" altLang="ko-KR" dirty="0">
                <a:solidFill>
                  <a:schemeClr val="tx1"/>
                </a:solidFill>
              </a:rPr>
              <a:t>BERT</a:t>
            </a:r>
            <a:r>
              <a:rPr lang="ko-KR" altLang="en-US" dirty="0">
                <a:solidFill>
                  <a:schemeClr val="tx1"/>
                </a:solidFill>
              </a:rPr>
              <a:t>모델이 약간 우세한 것으로 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3343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https://wandb.ai/goorm_team_2/project1/reports/xlnet-Epoch2--VmlldzoxNzcyNjI3</a:t>
            </a:r>
            <a:endParaRPr lang="ko-KR" altLang="en-US" sz="1000"/>
          </a:p>
        </p:txBody>
      </p:sp>
      <p:grpSp>
        <p:nvGrpSpPr>
          <p:cNvPr id="19" name="그룹 18"/>
          <p:cNvGrpSpPr/>
          <p:nvPr/>
        </p:nvGrpSpPr>
        <p:grpSpPr>
          <a:xfrm>
            <a:off x="322050" y="2084919"/>
            <a:ext cx="7538314" cy="3960000"/>
            <a:chOff x="467563" y="1877210"/>
            <a:chExt cx="7538314" cy="396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64" y="187721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0" y="187721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63" y="385721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19" y="3857210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E0672EC-E324-4779-84F6-DD22A990FB67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28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Xlnet Bert</a:t>
            </a:r>
            <a:r>
              <a:rPr lang="ko-KR" altLang="en-US" b="1">
                <a:solidFill>
                  <a:schemeClr val="tx1"/>
                </a:solidFill>
              </a:rPr>
              <a:t>와 비교 </a:t>
            </a:r>
            <a:r>
              <a:rPr lang="en-US" altLang="ko-KR" b="1">
                <a:solidFill>
                  <a:schemeClr val="tx1"/>
                </a:solidFill>
              </a:rPr>
              <a:t>(2)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2048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https://wandb.ai/goorm_team_2/project1/reports/xlnet-Epoch3--VmlldzoxNzcyNjQy</a:t>
            </a:r>
            <a:endParaRPr lang="ko-KR" altLang="en-US" sz="1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Epoch 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8CBB3-B9E3-4D01-940F-531BDCC8BD06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7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Xlnet Bert</a:t>
            </a:r>
            <a:r>
              <a:rPr lang="ko-KR" altLang="en-US" b="1">
                <a:solidFill>
                  <a:schemeClr val="tx1"/>
                </a:solidFill>
              </a:rPr>
              <a:t>와 비교 </a:t>
            </a:r>
            <a:r>
              <a:rPr lang="en-US" altLang="ko-KR" b="1">
                <a:solidFill>
                  <a:schemeClr val="tx1"/>
                </a:solidFill>
              </a:rPr>
              <a:t>(2)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chemeClr val="tx1"/>
                </a:solidFill>
              </a:rPr>
              <a:t>앞의 </a:t>
            </a:r>
            <a:r>
              <a:rPr lang="en-US" altLang="ko-KR">
                <a:solidFill>
                  <a:schemeClr val="tx1"/>
                </a:solidFill>
              </a:rPr>
              <a:t>epoch 2</a:t>
            </a:r>
            <a:r>
              <a:rPr lang="ko-KR" altLang="en-US">
                <a:solidFill>
                  <a:schemeClr val="tx1"/>
                </a:solidFill>
              </a:rPr>
              <a:t>와 비슷한 성능을 보입니다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3191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https://wandb.ai/goorm_team_2/project1/reports/xlnet-Epoch3--VmlldzoxNzcyNjQx</a:t>
            </a:r>
            <a:endParaRPr lang="ko-KR" altLang="en-US" sz="1000"/>
          </a:p>
        </p:txBody>
      </p:sp>
      <p:grpSp>
        <p:nvGrpSpPr>
          <p:cNvPr id="7" name="그룹 6"/>
          <p:cNvGrpSpPr/>
          <p:nvPr/>
        </p:nvGrpSpPr>
        <p:grpSpPr>
          <a:xfrm>
            <a:off x="322050" y="2084919"/>
            <a:ext cx="7538313" cy="3960000"/>
            <a:chOff x="560070" y="1933853"/>
            <a:chExt cx="7538313" cy="396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1" y="1933853"/>
              <a:ext cx="3769156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26" y="1943885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070" y="3913853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9227" y="3913853"/>
              <a:ext cx="3769156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054969-259B-42B9-8C0B-8C895CCDAED9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8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F21834-B74F-4AFF-ACD0-7065130A4764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01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 및 개발환경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B0FFA0-6007-4495-A13A-532A579AB676}"/>
              </a:ext>
            </a:extLst>
          </p:cNvPr>
          <p:cNvSpPr txBox="1"/>
          <p:nvPr/>
        </p:nvSpPr>
        <p:spPr>
          <a:xfrm>
            <a:off x="260085" y="1488745"/>
            <a:ext cx="11671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구현 내용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Sentimental sentence</a:t>
            </a:r>
            <a:r>
              <a:rPr lang="ko-KR" altLang="en-US" dirty="0"/>
              <a:t>를 </a:t>
            </a:r>
            <a:r>
              <a:rPr lang="en-US" altLang="ko-KR" dirty="0"/>
              <a:t>BERT </a:t>
            </a:r>
            <a:r>
              <a:rPr lang="ko-KR" altLang="en-US" dirty="0"/>
              <a:t>모델을 기반하여 학습시켜 </a:t>
            </a:r>
            <a:r>
              <a:rPr lang="en-US" altLang="ko-KR" dirty="0"/>
              <a:t>sentimental classification </a:t>
            </a:r>
            <a:r>
              <a:rPr lang="ko-KR" altLang="en-US" dirty="0"/>
              <a:t>모델을 구축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BERT</a:t>
            </a:r>
            <a:r>
              <a:rPr lang="ko-KR" altLang="en-US" dirty="0"/>
              <a:t>를 </a:t>
            </a:r>
            <a:r>
              <a:rPr lang="en-US" altLang="ko-KR" dirty="0"/>
              <a:t>fine-tuning </a:t>
            </a:r>
            <a:r>
              <a:rPr lang="ko-KR" altLang="en-US" dirty="0"/>
              <a:t>한다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64260-ED30-4874-8532-F1E9248668DD}"/>
              </a:ext>
            </a:extLst>
          </p:cNvPr>
          <p:cNvSpPr txBox="1"/>
          <p:nvPr/>
        </p:nvSpPr>
        <p:spPr>
          <a:xfrm>
            <a:off x="260085" y="3038912"/>
            <a:ext cx="11671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활용 라이브러리</a:t>
            </a:r>
            <a:r>
              <a:rPr lang="en-US" altLang="ko-KR" b="1" dirty="0"/>
              <a:t>, </a:t>
            </a:r>
            <a:r>
              <a:rPr lang="ko-KR" altLang="en-US" b="1" dirty="0"/>
              <a:t>프레임워크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Huggingface</a:t>
            </a:r>
            <a:r>
              <a:rPr lang="en-US" altLang="ko-KR" dirty="0"/>
              <a:t> Transformers</a:t>
            </a:r>
          </a:p>
          <a:p>
            <a:r>
              <a:rPr lang="en-US" altLang="ko-KR" dirty="0"/>
              <a:t>BERT</a:t>
            </a:r>
            <a:r>
              <a:rPr lang="ko-KR" altLang="en-US" dirty="0"/>
              <a:t>모델</a:t>
            </a:r>
            <a:r>
              <a:rPr lang="en-US" altLang="ko-KR" dirty="0"/>
              <a:t>(BERT-base-uncased , BERT-large-uncased)</a:t>
            </a:r>
          </a:p>
          <a:p>
            <a:r>
              <a:rPr lang="en-US" altLang="ko-KR" dirty="0" err="1"/>
              <a:t>XLNet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r>
              <a:rPr lang="en-US" altLang="ko-KR" dirty="0"/>
              <a:t>(</a:t>
            </a:r>
            <a:r>
              <a:rPr lang="en-US" altLang="ko-KR" dirty="0" err="1"/>
              <a:t>XLnet</a:t>
            </a:r>
            <a:r>
              <a:rPr lang="en-US" altLang="ko-KR" dirty="0"/>
              <a:t>-base-cased)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GPT </a:t>
            </a:r>
            <a:r>
              <a:rPr lang="ko-KR" altLang="en-US" dirty="0">
                <a:sym typeface="Wingdings" panose="05000000000000000000" pitchFamily="2" charset="2"/>
              </a:rPr>
              <a:t>모델과 </a:t>
            </a:r>
            <a:r>
              <a:rPr lang="en-US" altLang="ko-KR" dirty="0">
                <a:sym typeface="Wingdings" panose="05000000000000000000" pitchFamily="2" charset="2"/>
              </a:rPr>
              <a:t>BERT </a:t>
            </a:r>
            <a:r>
              <a:rPr lang="ko-KR" altLang="en-US" dirty="0">
                <a:sym typeface="Wingdings" panose="05000000000000000000" pitchFamily="2" charset="2"/>
              </a:rPr>
              <a:t>모델의 장점들을 활용한 모델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altLang="ko-KR" dirty="0"/>
          </a:p>
          <a:p>
            <a:r>
              <a:rPr lang="en-US" altLang="ko-KR" dirty="0" err="1"/>
              <a:t>WandB</a:t>
            </a:r>
            <a:r>
              <a:rPr lang="en-US" altLang="ko-KR" dirty="0"/>
              <a:t>, Sweep</a:t>
            </a:r>
          </a:p>
          <a:p>
            <a:endParaRPr lang="en-US" altLang="ko-KR" dirty="0"/>
          </a:p>
          <a:p>
            <a:r>
              <a:rPr lang="en-US" altLang="ko-KR" dirty="0"/>
              <a:t>Docker</a:t>
            </a:r>
            <a:r>
              <a:rPr lang="ko-KR" altLang="en-US" dirty="0"/>
              <a:t>를 이용한 개발환경 구축 </a:t>
            </a:r>
            <a:r>
              <a:rPr lang="ko-KR" altLang="en-US"/>
              <a:t>및 이미지화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3703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Optimizer </a:t>
            </a:r>
            <a:r>
              <a:rPr lang="ko-KR" altLang="en-US" b="1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050" y="62048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https://wandb.ai/goorm_team_2/project1/reports/Adafactor--VmlldzoxNzczMDA4</a:t>
            </a:r>
            <a:endParaRPr lang="ko-KR" altLang="en-US" sz="1000"/>
          </a:p>
        </p:txBody>
      </p:sp>
      <p:sp>
        <p:nvSpPr>
          <p:cNvPr id="12" name="직사각형 11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Optimizer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 err="1">
                <a:solidFill>
                  <a:schemeClr val="tx1"/>
                </a:solidFill>
              </a:rPr>
              <a:t>AdamW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Adafactor</a:t>
            </a:r>
            <a:r>
              <a:rPr lang="ko-KR" altLang="en-US" dirty="0">
                <a:solidFill>
                  <a:schemeClr val="tx1"/>
                </a:solidFill>
              </a:rPr>
              <a:t>로 변경 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619B6-93C8-4A25-8F4C-38EC1693C536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1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1" y="1011779"/>
            <a:ext cx="4800600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- Optimizer </a:t>
            </a:r>
            <a:r>
              <a:rPr lang="ko-KR" altLang="en-US" b="1">
                <a:solidFill>
                  <a:schemeClr val="tx1"/>
                </a:solidFill>
              </a:rPr>
              <a:t>변경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비슷한 성능을 보이지만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Adafactor</a:t>
            </a:r>
            <a:r>
              <a:rPr lang="ko-KR" altLang="en-US" dirty="0">
                <a:solidFill>
                  <a:schemeClr val="tx1"/>
                </a:solidFill>
              </a:rPr>
              <a:t>의 값들이 </a:t>
            </a:r>
            <a:r>
              <a:rPr lang="en-US" altLang="ko-KR" dirty="0" err="1">
                <a:solidFill>
                  <a:schemeClr val="tx1"/>
                </a:solidFill>
              </a:rPr>
              <a:t>AdamW</a:t>
            </a:r>
            <a:r>
              <a:rPr lang="ko-KR" altLang="en-US" dirty="0">
                <a:solidFill>
                  <a:schemeClr val="tx1"/>
                </a:solidFill>
              </a:rPr>
              <a:t>보다 불안정한 것으로 보입니다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22050" y="2084919"/>
            <a:ext cx="7538314" cy="3960000"/>
            <a:chOff x="4822082" y="491438"/>
            <a:chExt cx="7538314" cy="3960000"/>
          </a:xfrm>
        </p:grpSpPr>
        <p:grpSp>
          <p:nvGrpSpPr>
            <p:cNvPr id="14" name="그룹 13"/>
            <p:cNvGrpSpPr/>
            <p:nvPr/>
          </p:nvGrpSpPr>
          <p:grpSpPr>
            <a:xfrm>
              <a:off x="4822082" y="491438"/>
              <a:ext cx="7538314" cy="3960000"/>
              <a:chOff x="4822082" y="491438"/>
              <a:chExt cx="7538314" cy="3960000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22082" y="491438"/>
                <a:ext cx="3769157" cy="1980000"/>
              </a:xfrm>
              <a:prstGeom prst="rect">
                <a:avLst/>
              </a:prstGeom>
              <a:ln>
                <a:solidFill>
                  <a:srgbClr val="595959"/>
                </a:solidFill>
              </a:ln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1239" y="491438"/>
                <a:ext cx="3769157" cy="1980000"/>
              </a:xfrm>
              <a:prstGeom prst="rect">
                <a:avLst/>
              </a:prstGeom>
              <a:ln>
                <a:solidFill>
                  <a:srgbClr val="595959"/>
                </a:solidFill>
              </a:ln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22082" y="2471438"/>
                <a:ext cx="3769157" cy="1980000"/>
              </a:xfrm>
              <a:prstGeom prst="rect">
                <a:avLst/>
              </a:prstGeom>
              <a:ln>
                <a:solidFill>
                  <a:srgbClr val="595959"/>
                </a:solidFill>
              </a:ln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239" y="2471438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8" name="직사각형 17"/>
          <p:cNvSpPr/>
          <p:nvPr/>
        </p:nvSpPr>
        <p:spPr>
          <a:xfrm>
            <a:off x="322050" y="620481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6"/>
              </a:rPr>
              <a:t>https://wandb.ai/goorm_team_2/project1/reports/Adafactor--VmlldzoxNzczMDEy</a:t>
            </a:r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9FE780-297E-4B5B-8F70-DB114B2C2509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5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0" y="1011779"/>
            <a:ext cx="5290795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LR Scheduler(</a:t>
            </a:r>
            <a:r>
              <a:rPr lang="en-US" altLang="ko-KR" b="1" dirty="0" err="1">
                <a:solidFill>
                  <a:schemeClr val="tx1"/>
                </a:solidFill>
              </a:rPr>
              <a:t>get_cosine_schedule_with_warmup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771" y="616792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https://wandb.ai/goorm_team_2/project1/reports/Scheduler_get_cosine_schedule_with_warmup--VmlldzoxNzczMDMy</a:t>
            </a:r>
            <a:endParaRPr lang="ko-KR" altLang="en-US" sz="1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0" y="2084919"/>
            <a:ext cx="7538313" cy="39600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2F31BA-39C7-455D-8D9C-1BB5E8C27FE4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359C9E-06B4-4467-8DA0-426310ACEFD0}"/>
              </a:ext>
            </a:extLst>
          </p:cNvPr>
          <p:cNvSpPr/>
          <p:nvPr/>
        </p:nvSpPr>
        <p:spPr>
          <a:xfrm>
            <a:off x="8267700" y="16238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LR Scheduler </a:t>
            </a:r>
            <a:r>
              <a:rPr lang="ko-KR" altLang="en-US" dirty="0">
                <a:solidFill>
                  <a:schemeClr val="tx1"/>
                </a:solidFill>
              </a:rPr>
              <a:t>추가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20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45770" y="1011779"/>
            <a:ext cx="5650229" cy="1073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- LR Scheduler(</a:t>
            </a:r>
            <a:r>
              <a:rPr lang="en-US" altLang="ko-KR" b="1" dirty="0" err="1">
                <a:solidFill>
                  <a:schemeClr val="tx1"/>
                </a:solidFill>
              </a:rPr>
              <a:t>get_cosine_schedule_with_warmup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15300" y="14714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050" y="63343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>
                <a:hlinkClick r:id="rId2"/>
              </a:rPr>
              <a:t>https://wandb.ai/goorm_team_2/project1/reports/Scheduler_get_cosine_schedule_with_warmup--VmlldzoxNzczMDMw</a:t>
            </a:r>
            <a:endParaRPr lang="ko-KR" altLang="en-US" sz="1000"/>
          </a:p>
        </p:txBody>
      </p:sp>
      <p:grpSp>
        <p:nvGrpSpPr>
          <p:cNvPr id="14" name="그룹 13"/>
          <p:cNvGrpSpPr/>
          <p:nvPr/>
        </p:nvGrpSpPr>
        <p:grpSpPr>
          <a:xfrm>
            <a:off x="322050" y="2084919"/>
            <a:ext cx="7538315" cy="3960000"/>
            <a:chOff x="868680" y="1880211"/>
            <a:chExt cx="7538315" cy="39600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1" y="188021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838" y="188021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" y="386021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837" y="3860211"/>
              <a:ext cx="3769157" cy="1980000"/>
            </a:xfrm>
            <a:prstGeom prst="rect">
              <a:avLst/>
            </a:prstGeom>
            <a:ln>
              <a:solidFill>
                <a:srgbClr val="595959"/>
              </a:solidFill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C982639-DE46-4A60-83B8-C141416C385D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2EACB-907D-4419-B143-944F0123442A}"/>
              </a:ext>
            </a:extLst>
          </p:cNvPr>
          <p:cNvSpPr/>
          <p:nvPr/>
        </p:nvSpPr>
        <p:spPr>
          <a:xfrm>
            <a:off x="8267700" y="1623806"/>
            <a:ext cx="3623311" cy="3161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Learning Rate</a:t>
            </a:r>
            <a:r>
              <a:rPr lang="ko-KR" altLang="en-US" dirty="0">
                <a:solidFill>
                  <a:schemeClr val="tx1"/>
                </a:solidFill>
              </a:rPr>
              <a:t>가 조절되면서 </a:t>
            </a:r>
            <a:r>
              <a:rPr lang="en-US" altLang="ko-KR" dirty="0">
                <a:solidFill>
                  <a:schemeClr val="tx1"/>
                </a:solidFill>
              </a:rPr>
              <a:t>global optimum</a:t>
            </a:r>
            <a:r>
              <a:rPr lang="ko-KR" altLang="en-US" dirty="0">
                <a:solidFill>
                  <a:schemeClr val="tx1"/>
                </a:solidFill>
              </a:rPr>
              <a:t>에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더 잘 접근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21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3B21A55-17E8-487D-B989-E0343FFD4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70" y="1682682"/>
            <a:ext cx="4801694" cy="33535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F37B8E-0A92-4EA0-A2E3-E0B4C9472D6F}"/>
              </a:ext>
            </a:extLst>
          </p:cNvPr>
          <p:cNvSpPr txBox="1"/>
          <p:nvPr/>
        </p:nvSpPr>
        <p:spPr>
          <a:xfrm>
            <a:off x="1002821" y="1536768"/>
            <a:ext cx="60945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최종 모델 </a:t>
            </a:r>
            <a:r>
              <a:rPr lang="en-US" altLang="ko-KR" dirty="0">
                <a:solidFill>
                  <a:schemeClr val="tx1"/>
                </a:solidFill>
              </a:rPr>
              <a:t>Visualization</a:t>
            </a:r>
          </a:p>
          <a:p>
            <a:endParaRPr lang="en-US" altLang="ko-KR" dirty="0"/>
          </a:p>
          <a:p>
            <a:r>
              <a:rPr lang="en-US" altLang="ko-KR" dirty="0"/>
              <a:t>BERT-base-uncased</a:t>
            </a:r>
          </a:p>
          <a:p>
            <a:endParaRPr lang="en-US" altLang="ko-KR" dirty="0"/>
          </a:p>
          <a:p>
            <a:r>
              <a:rPr lang="en-US" altLang="ko-KR" dirty="0"/>
              <a:t>Epoch: 3</a:t>
            </a:r>
          </a:p>
          <a:p>
            <a:endParaRPr lang="en-US" altLang="ko-KR" dirty="0"/>
          </a:p>
          <a:p>
            <a:r>
              <a:rPr lang="en-US" altLang="ko-KR" dirty="0"/>
              <a:t>LR: 5e-5</a:t>
            </a:r>
          </a:p>
          <a:p>
            <a:endParaRPr lang="en-US" altLang="ko-KR" dirty="0"/>
          </a:p>
          <a:p>
            <a:r>
              <a:rPr lang="en-US" altLang="ko-KR" dirty="0"/>
              <a:t>Accuracy: 98.7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32617-18BB-4F69-B86F-D0C41A25B8DB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fine-tuning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3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F37B8E-0A92-4EA0-A2E3-E0B4C9472D6F}"/>
              </a:ext>
            </a:extLst>
          </p:cNvPr>
          <p:cNvSpPr txBox="1"/>
          <p:nvPr/>
        </p:nvSpPr>
        <p:spPr>
          <a:xfrm>
            <a:off x="709522" y="2149243"/>
            <a:ext cx="940063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한정된 </a:t>
            </a:r>
            <a:r>
              <a:rPr lang="en-US" altLang="ko-KR" dirty="0">
                <a:solidFill>
                  <a:schemeClr val="tx1"/>
                </a:solidFill>
              </a:rPr>
              <a:t>GPU </a:t>
            </a:r>
            <a:r>
              <a:rPr lang="ko-KR" altLang="en-US" dirty="0">
                <a:solidFill>
                  <a:schemeClr val="tx1"/>
                </a:solidFill>
              </a:rPr>
              <a:t>자원으로 더욱 다양한 </a:t>
            </a:r>
            <a:r>
              <a:rPr lang="en-US" altLang="ko-KR" dirty="0">
                <a:solidFill>
                  <a:schemeClr val="tx1"/>
                </a:solidFill>
              </a:rPr>
              <a:t>hyper parameter</a:t>
            </a:r>
            <a:r>
              <a:rPr lang="ko-KR" altLang="en-US" dirty="0">
                <a:solidFill>
                  <a:schemeClr val="tx1"/>
                </a:solidFill>
              </a:rPr>
              <a:t>를 실험해보지 못했으며 </a:t>
            </a:r>
            <a:r>
              <a:rPr lang="en-US" altLang="ko-KR" dirty="0">
                <a:solidFill>
                  <a:schemeClr val="tx1"/>
                </a:solidFill>
              </a:rPr>
              <a:t>Large Model</a:t>
            </a:r>
            <a:r>
              <a:rPr lang="ko-KR" altLang="en-US" dirty="0">
                <a:solidFill>
                  <a:schemeClr val="tx1"/>
                </a:solidFill>
              </a:rPr>
              <a:t>들을 </a:t>
            </a:r>
            <a:r>
              <a:rPr lang="en-US" altLang="ko-KR" dirty="0">
                <a:solidFill>
                  <a:schemeClr val="tx1"/>
                </a:solidFill>
              </a:rPr>
              <a:t>fine-tuning</a:t>
            </a:r>
            <a:r>
              <a:rPr lang="ko-KR" altLang="en-US" dirty="0">
                <a:solidFill>
                  <a:schemeClr val="tx1"/>
                </a:solidFill>
              </a:rPr>
              <a:t>시키지 못했다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성능 기록을 처음부터 잘 했으면 하는 아쉬움이 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</a:t>
            </a:r>
            <a:r>
              <a:rPr lang="en-US" altLang="ko-KR" dirty="0"/>
              <a:t>Augmentation </a:t>
            </a:r>
            <a:r>
              <a:rPr lang="ko-KR" altLang="en-US" dirty="0"/>
              <a:t>등 더욱 다양한 기법을 사용하지 못했다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일정 수준 이상의 정확도를 내지 못했다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Tool </a:t>
            </a:r>
            <a:r>
              <a:rPr lang="ko-KR" altLang="en-US" dirty="0"/>
              <a:t>사용법을 익히는데 시간이 예정보다 오래 걸렸다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SVM </a:t>
            </a:r>
            <a:r>
              <a:rPr lang="ko-KR" altLang="en-US" dirty="0"/>
              <a:t>알고리즘 등 </a:t>
            </a:r>
            <a:r>
              <a:rPr lang="ko-KR" altLang="en-US" dirty="0" err="1"/>
              <a:t>머신러닝</a:t>
            </a:r>
            <a:r>
              <a:rPr lang="ko-KR" altLang="en-US" dirty="0"/>
              <a:t> 기법들과 혼합하여 사용하지 못했다</a:t>
            </a:r>
            <a:r>
              <a:rPr lang="en-US" altLang="ko-KR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32617-18BB-4F69-B86F-D0C41A25B8DB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자체 평가 및 피드백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평가 및 보완점</a:t>
            </a:r>
          </a:p>
        </p:txBody>
      </p:sp>
    </p:spTree>
    <p:extLst>
      <p:ext uri="{BB962C8B-B14F-4D97-AF65-F5344CB8AC3E}">
        <p14:creationId xmlns:p14="http://schemas.microsoft.com/office/powerpoint/2010/main" val="2448193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F37B8E-0A92-4EA0-A2E3-E0B4C9472D6F}"/>
              </a:ext>
            </a:extLst>
          </p:cNvPr>
          <p:cNvSpPr txBox="1"/>
          <p:nvPr/>
        </p:nvSpPr>
        <p:spPr>
          <a:xfrm>
            <a:off x="571499" y="1108129"/>
            <a:ext cx="10340915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조현수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프로젝트를 진행하면서 여러가지 프레임워크를 배우고 적용해 볼 수 있었으며 성능 향상을 위해 여러가지 기법을 사용해보는 좋은 경험이었습니다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ko-KR" altLang="en-US" sz="1400" dirty="0"/>
              <a:t> 프로젝트를 처음부터 진행해보며 </a:t>
            </a:r>
            <a:r>
              <a:rPr lang="ko-KR" altLang="en-US" sz="1400" dirty="0" err="1"/>
              <a:t>배우는게</a:t>
            </a:r>
            <a:r>
              <a:rPr lang="ko-KR" altLang="en-US" sz="1400" dirty="0"/>
              <a:t> 많았기에 다음 프로젝트에서는 더 수월하게 진행할 것 같습니다</a:t>
            </a:r>
            <a:r>
              <a:rPr lang="en-US" altLang="ko-KR" sz="1400" dirty="0"/>
              <a:t>.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/>
          </a:p>
          <a:p>
            <a:r>
              <a:rPr lang="ko-KR" altLang="en-US" sz="1400" b="1" dirty="0" err="1">
                <a:solidFill>
                  <a:schemeClr val="tx1"/>
                </a:solidFill>
              </a:rPr>
              <a:t>손동협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프로젝트를 진행하면서 여러가지 성능향상의 가능성을 보았고 데이터를 </a:t>
            </a:r>
            <a:r>
              <a:rPr lang="ko-KR" altLang="en-US" sz="1400" dirty="0" err="1">
                <a:solidFill>
                  <a:schemeClr val="tx1"/>
                </a:solidFill>
              </a:rPr>
              <a:t>내는것에</a:t>
            </a:r>
            <a:r>
              <a:rPr lang="ko-KR" altLang="en-US" sz="1400" dirty="0">
                <a:solidFill>
                  <a:schemeClr val="tx1"/>
                </a:solidFill>
              </a:rPr>
              <a:t> 대한 좋은 툴을 많이 알게 되어 다음 프로젝트에는 더 좋은 결과를 보여 </a:t>
            </a:r>
            <a:r>
              <a:rPr lang="ko-KR" altLang="en-US" sz="1400" dirty="0" err="1">
                <a:solidFill>
                  <a:schemeClr val="tx1"/>
                </a:solidFill>
              </a:rPr>
              <a:t>줄것</a:t>
            </a:r>
            <a:r>
              <a:rPr lang="ko-KR" altLang="en-US" sz="1400" dirty="0">
                <a:solidFill>
                  <a:schemeClr val="tx1"/>
                </a:solidFill>
              </a:rPr>
              <a:t> 으로 예상 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 err="1"/>
              <a:t>이준엽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프로젝트를 진행하면서 어떤 파라미터를 고쳐야 성능이 오를지 많은 고민을 해봤지만 생각보다 좋은 결과를 얻지 못해 아쉽습니다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</a:t>
            </a:r>
            <a:r>
              <a:rPr lang="ko-KR" altLang="en-US" sz="1400" dirty="0" err="1"/>
              <a:t>스케쥴러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스윕등</a:t>
            </a:r>
            <a:r>
              <a:rPr lang="ko-KR" altLang="en-US" sz="1400" dirty="0"/>
              <a:t> 좋은 툴들을 시도해보고 적용하는데 성공했습니다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프로젝터는 조금 더 좋은 환경에서 할 수 있기 때문에 더 좋은 성적을 내도록 노력하겠습니다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 err="1"/>
              <a:t>김남준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프로젝트를 진행하는 과정에서 시간과의 싸움이 어떤 것인지 알 수 있었고 기본적인 시각화 방법 외에 다양한 방법을 알 수 있어 새로운 시각에 눈을 뜰 수 있었습니다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저의 부족한 부분이 무엇인지 알 수 있었고 앞으로 있을 프로젝트에서는 단점을 보완할 수 있을 것입니다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정명관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프로젝트를 통해 많은 성능 변화를 보았으며 수업으로만 듣던 내용을 실제로 시각화 해보아서 수업의 이해도를 확인할 수 있는 </a:t>
            </a:r>
            <a:r>
              <a:rPr lang="ko-KR" altLang="en-US" sz="1400" dirty="0" err="1"/>
              <a:t>시간이였습니다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/>
              <a:t>김영수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프로젝트를 통해 실제 내부에 들어가는 값들을 확인하고</a:t>
            </a:r>
            <a:r>
              <a:rPr lang="en-US" altLang="ko-KR" sz="1400" dirty="0"/>
              <a:t>, </a:t>
            </a:r>
            <a:r>
              <a:rPr lang="ko-KR" altLang="en-US" sz="1400" dirty="0"/>
              <a:t>어떤 원리로 돌아가는지에 대한 파라미터 </a:t>
            </a:r>
            <a:r>
              <a:rPr lang="ko-KR" altLang="en-US" sz="1400" dirty="0" err="1"/>
              <a:t>체킹</a:t>
            </a:r>
            <a:r>
              <a:rPr lang="ko-KR" altLang="en-US" sz="1400" dirty="0"/>
              <a:t> 및 각 </a:t>
            </a:r>
            <a:r>
              <a:rPr lang="ko-KR" altLang="en-US" sz="1400" dirty="0" err="1"/>
              <a:t>함수별</a:t>
            </a:r>
            <a:r>
              <a:rPr lang="ko-KR" altLang="en-US" sz="1400" dirty="0"/>
              <a:t> 동작 원리를 </a:t>
            </a:r>
            <a:r>
              <a:rPr lang="ko-KR" altLang="en-US" sz="1400" dirty="0" err="1"/>
              <a:t>보는것이</a:t>
            </a:r>
            <a:r>
              <a:rPr lang="ko-KR" altLang="en-US" sz="1400" dirty="0"/>
              <a:t> 공부에 도움이 되었으며 시각화 도구를 사용하며 외부 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 </a:t>
            </a:r>
            <a:r>
              <a:rPr lang="ko-KR" altLang="en-US" sz="1400" dirty="0"/>
              <a:t>활용의 중요성에 대해 다시금 실감할 수 있는 </a:t>
            </a:r>
            <a:r>
              <a:rPr lang="ko-KR" altLang="en-US" sz="1400" dirty="0" err="1"/>
              <a:t>시간이였습니다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마지막으로 스스로의 부족한 부분을 파악하고</a:t>
            </a:r>
            <a:r>
              <a:rPr lang="en-US" altLang="ko-KR" sz="1400" dirty="0"/>
              <a:t>, </a:t>
            </a:r>
            <a:r>
              <a:rPr lang="ko-KR" altLang="en-US" sz="1400" dirty="0"/>
              <a:t>공부의 방향성을 </a:t>
            </a:r>
            <a:r>
              <a:rPr lang="ko-KR" altLang="en-US" sz="1400" dirty="0" err="1"/>
              <a:t>알게해준</a:t>
            </a:r>
            <a:r>
              <a:rPr lang="ko-KR" altLang="en-US" sz="1400" dirty="0"/>
              <a:t> 중요한 </a:t>
            </a:r>
            <a:r>
              <a:rPr lang="ko-KR" altLang="en-US" sz="1400" dirty="0" err="1"/>
              <a:t>시간이였습니다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조승연</a:t>
            </a:r>
            <a:r>
              <a:rPr lang="en-US" altLang="ko-KR" sz="1400" dirty="0"/>
              <a:t>: </a:t>
            </a:r>
            <a:r>
              <a:rPr lang="ko-KR" altLang="en-US" sz="1400" dirty="0"/>
              <a:t>프로젝트를 통해 자연어 처리 프로젝트를 해볼 수 있었다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이론적으로만 이해하는 것과 실제로 개발하는 과정에서 배우는 농도가 달랐던 만큼 부트캠프가 끝난 이후에도 꾸준한 학습이 필요할 것 같다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E32617-18BB-4F69-B86F-D0C41A25B8DB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05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자체 평가 및 피드백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05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조원 간의 피드백</a:t>
            </a:r>
          </a:p>
        </p:txBody>
      </p:sp>
    </p:spTree>
    <p:extLst>
      <p:ext uri="{BB962C8B-B14F-4D97-AF65-F5344CB8AC3E}">
        <p14:creationId xmlns:p14="http://schemas.microsoft.com/office/powerpoint/2010/main" val="796203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F21834-B74F-4AFF-ACD0-7065130A4764}"/>
              </a:ext>
            </a:extLst>
          </p:cNvPr>
          <p:cNvSpPr txBox="1"/>
          <p:nvPr/>
        </p:nvSpPr>
        <p:spPr>
          <a:xfrm>
            <a:off x="1525436" y="2369772"/>
            <a:ext cx="91411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Q &amp; A</a:t>
            </a: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338908" y="1630393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992EE1-DE78-4973-802F-38B1B081D135}"/>
              </a:ext>
            </a:extLst>
          </p:cNvPr>
          <p:cNvCxnSpPr/>
          <p:nvPr/>
        </p:nvCxnSpPr>
        <p:spPr>
          <a:xfrm>
            <a:off x="2338908" y="5983856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713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3F21834-B74F-4AFF-ACD0-7065130A4764}"/>
              </a:ext>
            </a:extLst>
          </p:cNvPr>
          <p:cNvSpPr txBox="1"/>
          <p:nvPr/>
        </p:nvSpPr>
        <p:spPr>
          <a:xfrm>
            <a:off x="1525436" y="2369772"/>
            <a:ext cx="914112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</a:t>
            </a:r>
            <a:endParaRPr lang="en-US" altLang="ko-KR" sz="2000" b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338908" y="1630393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992EE1-DE78-4973-802F-38B1B081D135}"/>
              </a:ext>
            </a:extLst>
          </p:cNvPr>
          <p:cNvCxnSpPr/>
          <p:nvPr/>
        </p:nvCxnSpPr>
        <p:spPr>
          <a:xfrm>
            <a:off x="2338908" y="5983856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7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C7CC19F7-6DE7-415C-BF90-42D0FFEA2668}"/>
              </a:ext>
            </a:extLst>
          </p:cNvPr>
          <p:cNvSpPr/>
          <p:nvPr/>
        </p:nvSpPr>
        <p:spPr>
          <a:xfrm>
            <a:off x="1254981" y="2293205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베이스라인</a:t>
            </a:r>
            <a:endParaRPr lang="en-US" altLang="ko-KR" dirty="0"/>
          </a:p>
          <a:p>
            <a:pPr algn="ctr"/>
            <a:r>
              <a:rPr lang="ko-KR" altLang="en-US" dirty="0"/>
              <a:t>버그 탐색</a:t>
            </a:r>
          </a:p>
        </p:txBody>
      </p:sp>
      <p:sp>
        <p:nvSpPr>
          <p:cNvPr id="22" name="화살표: 오각형 21">
            <a:extLst>
              <a:ext uri="{FF2B5EF4-FFF2-40B4-BE49-F238E27FC236}">
                <a16:creationId xmlns:a16="http://schemas.microsoft.com/office/drawing/2014/main" id="{1B828E80-9D47-474E-AE38-9D028BC025F5}"/>
              </a:ext>
            </a:extLst>
          </p:cNvPr>
          <p:cNvSpPr/>
          <p:nvPr/>
        </p:nvSpPr>
        <p:spPr>
          <a:xfrm>
            <a:off x="6572070" y="2314769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4" name="화살표: 오각형 23">
            <a:extLst>
              <a:ext uri="{FF2B5EF4-FFF2-40B4-BE49-F238E27FC236}">
                <a16:creationId xmlns:a16="http://schemas.microsoft.com/office/drawing/2014/main" id="{3A04D01C-202E-496B-92D4-15BEA30F5FEE}"/>
              </a:ext>
            </a:extLst>
          </p:cNvPr>
          <p:cNvSpPr/>
          <p:nvPr/>
        </p:nvSpPr>
        <p:spPr>
          <a:xfrm>
            <a:off x="9269668" y="2310273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BERT</a:t>
            </a:r>
          </a:p>
          <a:p>
            <a:pPr algn="ctr"/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25" name="화살표: 오각형 24">
            <a:extLst>
              <a:ext uri="{FF2B5EF4-FFF2-40B4-BE49-F238E27FC236}">
                <a16:creationId xmlns:a16="http://schemas.microsoft.com/office/drawing/2014/main" id="{5B8082C4-1A16-4FA0-B428-4A44F7153787}"/>
              </a:ext>
            </a:extLst>
          </p:cNvPr>
          <p:cNvSpPr/>
          <p:nvPr/>
        </p:nvSpPr>
        <p:spPr>
          <a:xfrm>
            <a:off x="3952579" y="2314770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통합</a:t>
            </a:r>
          </a:p>
        </p:txBody>
      </p:sp>
      <p:sp>
        <p:nvSpPr>
          <p:cNvPr id="26" name="화살표: 오각형 25">
            <a:extLst>
              <a:ext uri="{FF2B5EF4-FFF2-40B4-BE49-F238E27FC236}">
                <a16:creationId xmlns:a16="http://schemas.microsoft.com/office/drawing/2014/main" id="{65A9F972-270F-439A-92CD-5C6EB1DBB196}"/>
              </a:ext>
            </a:extLst>
          </p:cNvPr>
          <p:cNvSpPr/>
          <p:nvPr/>
        </p:nvSpPr>
        <p:spPr>
          <a:xfrm>
            <a:off x="2126133" y="4231370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Optimizer,</a:t>
            </a:r>
          </a:p>
          <a:p>
            <a:pPr algn="ctr"/>
            <a:r>
              <a:rPr lang="en-US" altLang="ko-KR" dirty="0"/>
              <a:t>LR</a:t>
            </a:r>
            <a:r>
              <a:rPr lang="ko-KR" altLang="en-US" dirty="0"/>
              <a:t> </a:t>
            </a:r>
            <a:r>
              <a:rPr lang="en-US" altLang="ko-KR" dirty="0"/>
              <a:t>schedular</a:t>
            </a:r>
          </a:p>
          <a:p>
            <a:pPr algn="ctr"/>
            <a:r>
              <a:rPr lang="ko-KR" altLang="en-US" dirty="0"/>
              <a:t>데이터 추가</a:t>
            </a:r>
            <a:endParaRPr lang="en-US" altLang="ko-KR" dirty="0"/>
          </a:p>
        </p:txBody>
      </p:sp>
      <p:sp>
        <p:nvSpPr>
          <p:cNvPr id="28" name="화살표: 오각형 27">
            <a:extLst>
              <a:ext uri="{FF2B5EF4-FFF2-40B4-BE49-F238E27FC236}">
                <a16:creationId xmlns:a16="http://schemas.microsoft.com/office/drawing/2014/main" id="{136AC9E2-0118-4887-8151-F2A7C4A35CE9}"/>
              </a:ext>
            </a:extLst>
          </p:cNvPr>
          <p:cNvSpPr/>
          <p:nvPr/>
        </p:nvSpPr>
        <p:spPr>
          <a:xfrm>
            <a:off x="4737576" y="4231370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WandB</a:t>
            </a:r>
            <a:endParaRPr lang="en-US" altLang="ko-KR" dirty="0"/>
          </a:p>
          <a:p>
            <a:pPr algn="ctr"/>
            <a:r>
              <a:rPr lang="ko-KR" altLang="en-US" dirty="0"/>
              <a:t>파라미터 조정</a:t>
            </a:r>
          </a:p>
        </p:txBody>
      </p:sp>
      <p:sp>
        <p:nvSpPr>
          <p:cNvPr id="29" name="화살표: 오각형 28">
            <a:extLst>
              <a:ext uri="{FF2B5EF4-FFF2-40B4-BE49-F238E27FC236}">
                <a16:creationId xmlns:a16="http://schemas.microsoft.com/office/drawing/2014/main" id="{BD5A0918-90DC-4F14-A8ED-567084363F07}"/>
              </a:ext>
            </a:extLst>
          </p:cNvPr>
          <p:cNvSpPr/>
          <p:nvPr/>
        </p:nvSpPr>
        <p:spPr>
          <a:xfrm>
            <a:off x="7349019" y="4231370"/>
            <a:ext cx="2012717" cy="111872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모델 </a:t>
            </a:r>
            <a:endParaRPr lang="en-US" altLang="ko-KR" dirty="0"/>
          </a:p>
          <a:p>
            <a:pPr algn="ctr"/>
            <a:r>
              <a:rPr lang="ko-KR" altLang="en-US" dirty="0"/>
              <a:t>제출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74BE5B-97AB-4FAC-A924-CCABC73F1602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01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 과정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63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22D4EB2-5CB8-46C1-8BD6-63902B8191D5}"/>
              </a:ext>
            </a:extLst>
          </p:cNvPr>
          <p:cNvSpPr txBox="1"/>
          <p:nvPr/>
        </p:nvSpPr>
        <p:spPr>
          <a:xfrm>
            <a:off x="322050" y="1986717"/>
            <a:ext cx="11702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감정 도메인의 문장에서 높은 성능을 가지는 모델 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추가적인 데이터와 모델 세부사항을 더 개선할 경우 추천 시스템</a:t>
            </a:r>
            <a:r>
              <a:rPr lang="en-US" altLang="ko-KR" dirty="0"/>
              <a:t>, </a:t>
            </a:r>
            <a:r>
              <a:rPr lang="ko-KR" altLang="en-US" dirty="0"/>
              <a:t>소비자 반응 분석 시스템에서도</a:t>
            </a:r>
            <a:r>
              <a:rPr lang="en-US" altLang="ko-KR" dirty="0"/>
              <a:t>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BERT </a:t>
            </a:r>
            <a:r>
              <a:rPr lang="ko-KR" altLang="en-US" dirty="0"/>
              <a:t>모델 계열의 한국어 모델</a:t>
            </a:r>
            <a:r>
              <a:rPr lang="en-US" altLang="ko-KR" dirty="0"/>
              <a:t>(</a:t>
            </a:r>
            <a:r>
              <a:rPr lang="en-US" altLang="ko-KR" dirty="0" err="1"/>
              <a:t>KoBERT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중심으로 한국어 학습 모델까지도 확장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F40FA-4A46-4059-8520-831C90D82FB6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01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개요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ko-KR" altLang="en-US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기대효과</a:t>
            </a:r>
            <a:endParaRPr lang="en-US" altLang="ko-KR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77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548579" y="1475349"/>
          <a:ext cx="11094842" cy="4657888"/>
        </p:xfrm>
        <a:graphic>
          <a:graphicData uri="http://schemas.openxmlformats.org/drawingml/2006/table">
            <a:tbl>
              <a:tblPr firstRow="1" bandRow="1"/>
              <a:tblGrid>
                <a:gridCol w="1941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훈련생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역활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담당업무</a:t>
                      </a:r>
                      <a:endParaRPr lang="en-US" altLang="ko-K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조현수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베이스라인 코드 정리 및 모듈화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전체</a:t>
                      </a:r>
                      <a:r>
                        <a:rPr lang="en-US" altLang="ko-KR"/>
                        <a:t>part</a:t>
                      </a:r>
                      <a:r>
                        <a:rPr lang="ko-KR" altLang="en-US"/>
                        <a:t>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김남준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Ensemble 및 data part 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김영수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옵티마이저 분석 및 각종 rate 조정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손동협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 err="1"/>
                        <a:t>옵티마이저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분석</a:t>
                      </a:r>
                      <a:r>
                        <a:rPr lang="en-US" altLang="ko-KR" dirty="0"/>
                        <a:t> 및 </a:t>
                      </a:r>
                      <a:r>
                        <a:rPr lang="en-US" altLang="ko-KR" dirty="0" err="1"/>
                        <a:t>각종</a:t>
                      </a:r>
                      <a:r>
                        <a:rPr lang="en-US" altLang="ko-KR" dirty="0"/>
                        <a:t> rate </a:t>
                      </a:r>
                      <a:r>
                        <a:rPr lang="en-US" altLang="ko-KR" dirty="0" err="1"/>
                        <a:t>조정</a:t>
                      </a:r>
                      <a:r>
                        <a:rPr lang="en-US" altLang="ko-KR" dirty="0"/>
                        <a:t>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이준엽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scheduler 및 sweep 을 </a:t>
                      </a:r>
                      <a:r>
                        <a:rPr lang="en-US" altLang="ko-KR" dirty="0" err="1"/>
                        <a:t>통한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탐색</a:t>
                      </a:r>
                      <a:r>
                        <a:rPr lang="en-US" altLang="ko-KR" dirty="0"/>
                        <a:t>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정명관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Ensemble 및 data part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2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조승연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scheduler 및 sweep 을 </a:t>
                      </a:r>
                      <a:r>
                        <a:rPr lang="en-US" altLang="ko-KR" dirty="0" err="1"/>
                        <a:t>통한</a:t>
                      </a:r>
                      <a:r>
                        <a:rPr lang="en-US" altLang="ko-KR" dirty="0"/>
                        <a:t> </a:t>
                      </a:r>
                      <a:r>
                        <a:rPr lang="en-US" altLang="ko-KR" dirty="0" err="1"/>
                        <a:t>탐색</a:t>
                      </a:r>
                      <a:r>
                        <a:rPr lang="en-US" altLang="ko-KR" dirty="0"/>
                        <a:t> 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CCCA33-A564-4F98-BC48-DDC9B25A4C08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팀 구성 및 역할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프로젝트 팀 구성 및 담당 </a:t>
            </a: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72217"/>
              </p:ext>
            </p:extLst>
          </p:nvPr>
        </p:nvGraphicFramePr>
        <p:xfrm>
          <a:off x="1018123" y="1423962"/>
          <a:ext cx="3814032" cy="4758486"/>
        </p:xfrm>
        <a:graphic>
          <a:graphicData uri="http://schemas.openxmlformats.org/drawingml/2006/table">
            <a:tbl>
              <a:tblPr firstRow="1" bandRow="1"/>
              <a:tblGrid>
                <a:gridCol w="3814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42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공통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part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20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1. W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and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를 활용한 데이터 분석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코드 분석 및 정리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task에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맞게 모델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fine-tuning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learning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rate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46422"/>
              </p:ext>
            </p:extLst>
          </p:nvPr>
        </p:nvGraphicFramePr>
        <p:xfrm>
          <a:off x="5989087" y="1550314"/>
          <a:ext cx="5742176" cy="1282065"/>
        </p:xfrm>
        <a:graphic>
          <a:graphicData uri="http://schemas.openxmlformats.org/drawingml/2006/table">
            <a:tbl>
              <a:tblPr firstRow="1" bandRow="1"/>
              <a:tblGrid>
                <a:gridCol w="574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LR scheduler 및 Sweep 을 </a:t>
                      </a: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통한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탐색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 part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1. L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earning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rate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scheduler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분석 및 선정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2. W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and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B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weep을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통한 최적의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hyper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parameter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탐색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17762"/>
              </p:ext>
            </p:extLst>
          </p:nvPr>
        </p:nvGraphicFramePr>
        <p:xfrm>
          <a:off x="5989087" y="2998501"/>
          <a:ext cx="5742176" cy="1278255"/>
        </p:xfrm>
        <a:graphic>
          <a:graphicData uri="http://schemas.openxmlformats.org/drawingml/2006/table">
            <a:tbl>
              <a:tblPr firstRow="1" bandRow="1"/>
              <a:tblGrid>
                <a:gridCol w="574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Optimizer part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train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valid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dataset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비율 조정 및 병합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2. O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ptimizer들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분석 및 선정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731030"/>
              </p:ext>
            </p:extLst>
          </p:nvPr>
        </p:nvGraphicFramePr>
        <p:xfrm>
          <a:off x="5989087" y="4485564"/>
          <a:ext cx="5745480" cy="1556385"/>
        </p:xfrm>
        <a:graphic>
          <a:graphicData uri="http://schemas.openxmlformats.org/drawingml/2006/table">
            <a:tbl>
              <a:tblPr firstRow="1" bandRow="1"/>
              <a:tblGrid>
                <a:gridCol w="574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Ensemble 및 Data part 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데이터 </a:t>
                      </a:r>
                      <a:r>
                        <a:rPr lang="en-US" altLang="ko-KR" dirty="0" err="1">
                          <a:solidFill>
                            <a:schemeClr val="dk1"/>
                          </a:solidFill>
                        </a:rPr>
                        <a:t>proprocessing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(</a:t>
                      </a:r>
                      <a:r>
                        <a:rPr lang="ko-KR" altLang="en-US" dirty="0" err="1">
                          <a:solidFill>
                            <a:schemeClr val="dk1"/>
                          </a:solidFill>
                        </a:rPr>
                        <a:t>정규식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 표현)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앙상블 기법 적용 </a:t>
                      </a: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(hard voting, soft voting)</a:t>
                      </a:r>
                      <a:endParaRPr lang="ko-KR" altLang="en-US" dirty="0">
                        <a:solidFill>
                          <a:schemeClr val="dk1"/>
                        </a:solidFill>
                      </a:endParaRP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결과데이터 시각화</a:t>
                      </a:r>
                    </a:p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lang="ko-KR" altLang="en-US" dirty="0">
                          <a:solidFill>
                            <a:schemeClr val="dk1"/>
                          </a:solidFill>
                        </a:rPr>
                        <a:t>회의 내용 정리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F1BDB6-6A68-44C0-B846-051C7A1559C3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팀 구성 및 역할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02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프로젝트 팀 구성 및 담당 </a:t>
            </a: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119E73A-3DC4-4926-ADE7-70C6E7AA7875}"/>
              </a:ext>
            </a:extLst>
          </p:cNvPr>
          <p:cNvGraphicFramePr>
            <a:graphicFrameLocks noGrp="1"/>
          </p:cNvGraphicFramePr>
          <p:nvPr/>
        </p:nvGraphicFramePr>
        <p:xfrm>
          <a:off x="1473200" y="2789383"/>
          <a:ext cx="9245600" cy="35936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74982">
                  <a:extLst>
                    <a:ext uri="{9D8B030D-6E8A-4147-A177-3AD203B41FA5}">
                      <a16:colId xmlns:a16="http://schemas.microsoft.com/office/drawing/2014/main" val="3774741813"/>
                    </a:ext>
                  </a:extLst>
                </a:gridCol>
                <a:gridCol w="1921163">
                  <a:extLst>
                    <a:ext uri="{9D8B030D-6E8A-4147-A177-3AD203B41FA5}">
                      <a16:colId xmlns:a16="http://schemas.microsoft.com/office/drawing/2014/main" val="805195844"/>
                    </a:ext>
                  </a:extLst>
                </a:gridCol>
                <a:gridCol w="3138055">
                  <a:extLst>
                    <a:ext uri="{9D8B030D-6E8A-4147-A177-3AD203B41FA5}">
                      <a16:colId xmlns:a16="http://schemas.microsoft.com/office/drawing/2014/main" val="3924222485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1608562508"/>
                    </a:ext>
                  </a:extLst>
                </a:gridCol>
              </a:tblGrid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883699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주제 선정 및 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3/28 </a:t>
                      </a:r>
                      <a:r>
                        <a:rPr lang="ko-KR" altLang="en-US" sz="1400" dirty="0"/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프로젝트 사전 고지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Kaggle Competition </a:t>
                      </a:r>
                      <a:r>
                        <a:rPr lang="ko-KR" altLang="en-US" sz="1400" dirty="0"/>
                        <a:t>공개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Baseline </a:t>
                      </a:r>
                      <a:r>
                        <a:rPr lang="ko-KR" altLang="en-US" sz="1400" dirty="0"/>
                        <a:t>함정 코드 문제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46810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3/29 </a:t>
                      </a:r>
                      <a:r>
                        <a:rPr lang="ko-KR" altLang="en-US" sz="1400" dirty="0"/>
                        <a:t>화 </a:t>
                      </a:r>
                      <a:r>
                        <a:rPr lang="en-US" altLang="ko-KR" sz="1400" dirty="0"/>
                        <a:t>~ 3/31 </a:t>
                      </a:r>
                      <a:r>
                        <a:rPr lang="ko-KR" altLang="en-US" sz="1400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Baseline-Bert </a:t>
                      </a:r>
                      <a:r>
                        <a:rPr lang="ko-KR" altLang="en-US" sz="1400" dirty="0"/>
                        <a:t>모델 활용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Bert </a:t>
                      </a:r>
                      <a:r>
                        <a:rPr lang="ko-KR" altLang="en-US" sz="1400" dirty="0"/>
                        <a:t>외 다른 모델 검토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345292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튜닝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3/30 </a:t>
                      </a:r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~ 3/31 </a:t>
                      </a:r>
                      <a:r>
                        <a:rPr lang="ko-KR" altLang="en-US" sz="1400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</a:t>
                      </a:r>
                      <a:r>
                        <a:rPr lang="ko-KR" altLang="en-US" sz="1400" dirty="0"/>
                        <a:t>코드에서 함정 해결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Baseline </a:t>
                      </a:r>
                      <a:r>
                        <a:rPr lang="ko-KR" altLang="en-US" sz="1400" dirty="0"/>
                        <a:t>코드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183712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모델 성능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3/30 </a:t>
                      </a:r>
                      <a:r>
                        <a:rPr lang="ko-KR" altLang="en-US" sz="1400" dirty="0"/>
                        <a:t>수 </a:t>
                      </a:r>
                      <a:r>
                        <a:rPr lang="en-US" altLang="ko-KR" sz="1400" dirty="0"/>
                        <a:t>~ 4/1 </a:t>
                      </a:r>
                      <a:r>
                        <a:rPr lang="ko-KR" altLang="en-US" sz="1400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Hyperparameter </a:t>
                      </a:r>
                      <a:r>
                        <a:rPr lang="ko-KR" altLang="en-US" sz="1400" dirty="0"/>
                        <a:t>수정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Fine tunning </a:t>
                      </a:r>
                      <a:r>
                        <a:rPr lang="ko-KR" altLang="en-US" sz="1400" dirty="0"/>
                        <a:t>지속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30623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자료 수집 및 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3/31 </a:t>
                      </a:r>
                      <a:r>
                        <a:rPr lang="ko-KR" altLang="en-US" sz="1400" dirty="0"/>
                        <a:t>목 </a:t>
                      </a:r>
                      <a:r>
                        <a:rPr lang="en-US" altLang="ko-KR" sz="1400" dirty="0"/>
                        <a:t>~ 4/1 </a:t>
                      </a:r>
                      <a:r>
                        <a:rPr lang="ko-KR" altLang="en-US" sz="1400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Wandb</a:t>
                      </a:r>
                      <a:r>
                        <a:rPr lang="ko-KR" altLang="en-US" sz="1400" dirty="0"/>
                        <a:t>를 활용한 시각화 자료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Sweep </a:t>
                      </a:r>
                      <a:r>
                        <a:rPr lang="ko-KR" altLang="en-US" sz="1400" dirty="0"/>
                        <a:t>기능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64344"/>
                  </a:ext>
                </a:extLst>
              </a:tr>
              <a:tr h="501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총 소요기간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</a:t>
                      </a:r>
                      <a:r>
                        <a:rPr lang="ko-KR" altLang="en-US" sz="14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4624317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CED8E1F-6878-45D7-8493-262A42782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" y="1207583"/>
            <a:ext cx="346364" cy="346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388748-E5D9-469B-9543-656511E1A298}"/>
              </a:ext>
            </a:extLst>
          </p:cNvPr>
          <p:cNvSpPr txBox="1"/>
          <p:nvPr/>
        </p:nvSpPr>
        <p:spPr>
          <a:xfrm>
            <a:off x="1154545" y="1207583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프로젝트 </a:t>
            </a:r>
            <a:r>
              <a:rPr lang="en-US" altLang="ko-KR" dirty="0"/>
              <a:t>: </a:t>
            </a:r>
            <a:r>
              <a:rPr lang="en-US" altLang="ko-KR" dirty="0" err="1"/>
              <a:t>Goorm</a:t>
            </a:r>
            <a:r>
              <a:rPr lang="en-US" altLang="ko-KR" dirty="0"/>
              <a:t> NLP project 1 Text classification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05631-2DD3-4621-B951-AC3ECC8CD7CC}"/>
              </a:ext>
            </a:extLst>
          </p:cNvPr>
          <p:cNvSpPr txBox="1"/>
          <p:nvPr/>
        </p:nvSpPr>
        <p:spPr>
          <a:xfrm>
            <a:off x="1376218" y="1576915"/>
            <a:ext cx="7001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3/25</a:t>
            </a:r>
            <a:r>
              <a:rPr lang="ko-KR" altLang="en-US" dirty="0"/>
              <a:t> 프로젝트 사전공개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3/28 ~ 4/1 5</a:t>
            </a:r>
            <a:r>
              <a:rPr lang="ko-KR" altLang="en-US" dirty="0"/>
              <a:t>일 간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주제 선정부터 보고서 작성까지 총 </a:t>
            </a:r>
            <a:r>
              <a:rPr lang="en-US" altLang="ko-KR" dirty="0"/>
              <a:t>5</a:t>
            </a:r>
            <a:r>
              <a:rPr lang="ko-KR" altLang="en-US" dirty="0"/>
              <a:t>단계에 걸쳐 프로젝트 진행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52A9E1-FD52-437C-B468-A4FBE8FF5ECC}"/>
              </a:ext>
            </a:extLst>
          </p:cNvPr>
          <p:cNvSpPr txBox="1"/>
          <p:nvPr/>
        </p:nvSpPr>
        <p:spPr>
          <a:xfrm>
            <a:off x="322050" y="307910"/>
            <a:ext cx="52030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진행 프로세스</a:t>
            </a:r>
            <a:endParaRPr lang="en-US" altLang="ko-KR" sz="2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03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전체일정</a:t>
            </a:r>
            <a:endParaRPr lang="en-US" altLang="ko-KR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890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40CA146C-97B7-4802-9EF3-8B46A889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82" y="2469354"/>
            <a:ext cx="4901745" cy="173355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4236720" y="914400"/>
            <a:ext cx="7757160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65C06E-4B8F-4EEA-8854-AD1FC699610A}"/>
              </a:ext>
            </a:extLst>
          </p:cNvPr>
          <p:cNvSpPr txBox="1"/>
          <p:nvPr/>
        </p:nvSpPr>
        <p:spPr>
          <a:xfrm>
            <a:off x="761255" y="1552298"/>
            <a:ext cx="36210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학습 데이터 소개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(Train / dev set)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0F3E217F-4612-4A85-B512-3490A96978A5}"/>
              </a:ext>
            </a:extLst>
          </p:cNvPr>
          <p:cNvSpPr/>
          <p:nvPr/>
        </p:nvSpPr>
        <p:spPr>
          <a:xfrm rot="5400000">
            <a:off x="498217" y="1635124"/>
            <a:ext cx="183005" cy="172901"/>
          </a:xfrm>
          <a:prstGeom prst="triangle">
            <a:avLst/>
          </a:prstGeom>
          <a:solidFill>
            <a:srgbClr val="595959"/>
          </a:solidFill>
          <a:ln>
            <a:solidFill>
              <a:srgbClr val="5F5F5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52DE1-F3C1-4874-B6E7-1432556331B7}"/>
              </a:ext>
            </a:extLst>
          </p:cNvPr>
          <p:cNvSpPr txBox="1"/>
          <p:nvPr/>
        </p:nvSpPr>
        <p:spPr>
          <a:xfrm>
            <a:off x="503269" y="2061513"/>
            <a:ext cx="426496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kern="0" dirty="0"/>
              <a:t>● </a:t>
            </a:r>
            <a:r>
              <a:rPr lang="ko-KR" altLang="en-US" kern="0" dirty="0"/>
              <a:t>데이터 크기 및 길이</a:t>
            </a:r>
            <a:endParaRPr lang="en-US" altLang="ko-KR" kern="0" dirty="0"/>
          </a:p>
          <a:p>
            <a:pPr marL="285750" indent="-285750" latinLnBrk="0">
              <a:buFontTx/>
              <a:buChar char="-"/>
              <a:defRPr/>
            </a:pPr>
            <a:r>
              <a:rPr lang="en-US" altLang="ko-KR" kern="0" dirty="0"/>
              <a:t>Sentiment.dev0 : 91.61 kB / 2000 </a:t>
            </a:r>
          </a:p>
          <a:p>
            <a:pPr latinLnBrk="0">
              <a:defRPr/>
            </a:pPr>
            <a:r>
              <a:rPr lang="en-US" altLang="ko-KR" kern="0" dirty="0"/>
              <a:t>     </a:t>
            </a:r>
            <a:r>
              <a:rPr lang="en-US" altLang="ko-KR" kern="0" dirty="0" err="1"/>
              <a:t>Max_len</a:t>
            </a:r>
            <a:r>
              <a:rPr lang="en-US" altLang="ko-KR" kern="0" dirty="0"/>
              <a:t> : 23 / </a:t>
            </a:r>
            <a:r>
              <a:rPr lang="en-US" altLang="ko-KR" kern="0" dirty="0" err="1"/>
              <a:t>Mean_len</a:t>
            </a:r>
            <a:r>
              <a:rPr lang="en-US" altLang="ko-KR" kern="0" dirty="0"/>
              <a:t> : 13</a:t>
            </a:r>
          </a:p>
          <a:p>
            <a:pPr marL="285750" indent="-285750" latinLnBrk="0">
              <a:buFontTx/>
              <a:buChar char="-"/>
              <a:defRPr/>
            </a:pPr>
            <a:endParaRPr lang="en-US" altLang="ko-KR" kern="0" dirty="0"/>
          </a:p>
          <a:p>
            <a:pPr marL="285750" indent="-285750" latinLnBrk="0">
              <a:buFontTx/>
              <a:buChar char="-"/>
              <a:defRPr/>
            </a:pPr>
            <a:r>
              <a:rPr lang="en-US" altLang="ko-KR" kern="0" dirty="0"/>
              <a:t>Sentiment.dev1 : 84.92 kB / 2000</a:t>
            </a:r>
          </a:p>
          <a:p>
            <a:pPr latinLnBrk="0">
              <a:defRPr/>
            </a:pPr>
            <a:r>
              <a:rPr lang="en-US" altLang="ko-KR" kern="0" dirty="0"/>
              <a:t>     </a:t>
            </a:r>
            <a:r>
              <a:rPr lang="en-US" altLang="ko-KR" kern="0" dirty="0" err="1"/>
              <a:t>Max_len</a:t>
            </a:r>
            <a:r>
              <a:rPr lang="en-US" altLang="ko-KR" kern="0" dirty="0"/>
              <a:t> : 19 / </a:t>
            </a:r>
            <a:r>
              <a:rPr lang="en-US" altLang="ko-KR" kern="0" dirty="0" err="1"/>
              <a:t>Mean_len</a:t>
            </a:r>
            <a:r>
              <a:rPr lang="en-US" altLang="ko-KR" kern="0" dirty="0"/>
              <a:t> : 11</a:t>
            </a:r>
          </a:p>
          <a:p>
            <a:pPr latinLnBrk="0">
              <a:defRPr/>
            </a:pPr>
            <a:endParaRPr lang="en-US" altLang="ko-KR" kern="0" dirty="0"/>
          </a:p>
          <a:p>
            <a:pPr marL="285750" indent="-285750" latinLnBrk="0">
              <a:buFontTx/>
              <a:buChar char="-"/>
              <a:defRPr/>
            </a:pPr>
            <a:r>
              <a:rPr lang="en-US" altLang="ko-KR" kern="0" dirty="0"/>
              <a:t>Sentiment.Train0 : 8.24 MB / 177218</a:t>
            </a:r>
          </a:p>
          <a:p>
            <a:pPr latinLnBrk="0">
              <a:defRPr/>
            </a:pPr>
            <a:r>
              <a:rPr lang="en-US" altLang="ko-KR" kern="0" dirty="0"/>
              <a:t>     </a:t>
            </a:r>
            <a:r>
              <a:rPr lang="en-US" altLang="ko-KR" kern="0" dirty="0" err="1"/>
              <a:t>Max_len</a:t>
            </a:r>
            <a:r>
              <a:rPr lang="en-US" altLang="ko-KR" kern="0" dirty="0"/>
              <a:t> : 24 / </a:t>
            </a:r>
            <a:r>
              <a:rPr lang="en-US" altLang="ko-KR" kern="0" dirty="0" err="1"/>
              <a:t>Mean_len</a:t>
            </a:r>
            <a:r>
              <a:rPr lang="en-US" altLang="ko-KR" kern="0" dirty="0"/>
              <a:t> : 13</a:t>
            </a:r>
          </a:p>
          <a:p>
            <a:pPr latinLnBrk="0">
              <a:defRPr/>
            </a:pPr>
            <a:endParaRPr lang="en-US" altLang="ko-KR" kern="0" dirty="0"/>
          </a:p>
          <a:p>
            <a:pPr marL="285750" indent="-285750" latinLnBrk="0">
              <a:buFontTx/>
              <a:buChar char="-"/>
              <a:defRPr/>
            </a:pPr>
            <a:r>
              <a:rPr lang="en-US" altLang="ko-KR" kern="0" dirty="0"/>
              <a:t>Sentiment.Train1 : 11.37 MB / 266041</a:t>
            </a:r>
          </a:p>
          <a:p>
            <a:pPr latinLnBrk="0">
              <a:defRPr/>
            </a:pPr>
            <a:r>
              <a:rPr lang="en-US" altLang="ko-KR" kern="0" dirty="0"/>
              <a:t>     </a:t>
            </a:r>
            <a:r>
              <a:rPr lang="en-US" altLang="ko-KR" kern="0" dirty="0" err="1"/>
              <a:t>Max_len</a:t>
            </a:r>
            <a:r>
              <a:rPr lang="en-US" altLang="ko-KR" kern="0" dirty="0"/>
              <a:t> : 19 / </a:t>
            </a:r>
            <a:r>
              <a:rPr lang="en-US" altLang="ko-KR" kern="0" dirty="0" err="1"/>
              <a:t>Mean_len</a:t>
            </a:r>
            <a:r>
              <a:rPr lang="en-US" altLang="ko-KR" kern="0" dirty="0"/>
              <a:t> : 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35AB55-7022-4A46-8DC3-D10A7186E651}"/>
              </a:ext>
            </a:extLst>
          </p:cNvPr>
          <p:cNvSpPr txBox="1"/>
          <p:nvPr/>
        </p:nvSpPr>
        <p:spPr>
          <a:xfrm>
            <a:off x="5997407" y="1355177"/>
            <a:ext cx="49196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buFontTx/>
              <a:buChar char="-"/>
              <a:defRPr/>
            </a:pPr>
            <a:r>
              <a:rPr lang="en-US" altLang="ko-KR" sz="1400" kern="0" dirty="0"/>
              <a:t>Tokenizing : BERT</a:t>
            </a:r>
          </a:p>
          <a:p>
            <a:pPr marL="285750" indent="-285750" latinLnBrk="0">
              <a:buFontTx/>
              <a:buChar char="-"/>
              <a:defRPr/>
            </a:pPr>
            <a:r>
              <a:rPr lang="en-US" altLang="ko-KR" sz="1400" kern="0" dirty="0"/>
              <a:t>Regular Expression : </a:t>
            </a:r>
            <a:r>
              <a:rPr lang="ko-KR" altLang="en-US" sz="1400" kern="0" dirty="0"/>
              <a:t>전체적인 자료에서 숫자가 있는 자리에 </a:t>
            </a:r>
            <a:r>
              <a:rPr lang="en-US" altLang="ko-KR" sz="1400" kern="0" dirty="0"/>
              <a:t>_num_</a:t>
            </a:r>
            <a:r>
              <a:rPr lang="ko-KR" altLang="en-US" sz="1400" kern="0" dirty="0"/>
              <a:t>으로 대체되어 있어 </a:t>
            </a:r>
            <a:r>
              <a:rPr lang="en-US" altLang="ko-KR" sz="1400" kern="0" dirty="0"/>
              <a:t>_num_</a:t>
            </a:r>
            <a:r>
              <a:rPr lang="ko-KR" altLang="en-US" sz="1400" kern="0" dirty="0"/>
              <a:t>과 </a:t>
            </a:r>
            <a:r>
              <a:rPr lang="en-US" altLang="ko-KR" sz="1400" kern="0" dirty="0"/>
              <a:t>\n </a:t>
            </a:r>
            <a:r>
              <a:rPr lang="ko-KR" altLang="en-US" sz="1400" kern="0" dirty="0"/>
              <a:t>및 불필요한 특수기호</a:t>
            </a:r>
            <a:r>
              <a:rPr lang="en-US" altLang="ko-KR" sz="1400" kern="0" dirty="0"/>
              <a:t>($ </a:t>
            </a:r>
            <a:r>
              <a:rPr lang="ko-KR" altLang="en-US" sz="1400" kern="0" dirty="0"/>
              <a:t>등</a:t>
            </a:r>
            <a:r>
              <a:rPr lang="en-US" altLang="ko-KR" sz="1400" kern="0" dirty="0"/>
              <a:t>)</a:t>
            </a:r>
            <a:r>
              <a:rPr lang="ko-KR" altLang="en-US" sz="1400" kern="0" dirty="0"/>
              <a:t>를 제거하는 방식 사용</a:t>
            </a:r>
            <a:endParaRPr lang="en-US" altLang="ko-KR" sz="1400" kern="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3AE89A-AA28-41B5-AE33-78107D25AE81}"/>
              </a:ext>
            </a:extLst>
          </p:cNvPr>
          <p:cNvSpPr/>
          <p:nvPr/>
        </p:nvSpPr>
        <p:spPr>
          <a:xfrm>
            <a:off x="10346867" y="2469354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E010C0-A931-4D36-B921-5EC8A45D62B4}"/>
              </a:ext>
            </a:extLst>
          </p:cNvPr>
          <p:cNvSpPr txBox="1"/>
          <p:nvPr/>
        </p:nvSpPr>
        <p:spPr>
          <a:xfrm>
            <a:off x="8657438" y="4517238"/>
            <a:ext cx="37407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1400" kern="0" dirty="0">
                <a:solidFill>
                  <a:srgbClr val="FF0000"/>
                </a:solidFill>
              </a:rPr>
              <a:t>Regular Expression</a:t>
            </a:r>
            <a:endParaRPr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4549AF0-B482-4C49-819C-E7FDF5F5F921}"/>
              </a:ext>
            </a:extLst>
          </p:cNvPr>
          <p:cNvSpPr/>
          <p:nvPr/>
        </p:nvSpPr>
        <p:spPr>
          <a:xfrm>
            <a:off x="8149505" y="3285675"/>
            <a:ext cx="400363" cy="2473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65DB7-E2FA-46C0-992F-8197FF76CA16}"/>
              </a:ext>
            </a:extLst>
          </p:cNvPr>
          <p:cNvSpPr/>
          <p:nvPr/>
        </p:nvSpPr>
        <p:spPr>
          <a:xfrm>
            <a:off x="7434132" y="3793091"/>
            <a:ext cx="251669" cy="209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3AC9008-C617-40E9-A1BF-5F0C41DF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35" y="4621766"/>
            <a:ext cx="4901587" cy="180975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C751BA-7484-4257-B955-34D30237E416}"/>
              </a:ext>
            </a:extLst>
          </p:cNvPr>
          <p:cNvCxnSpPr>
            <a:cxnSpLocks/>
          </p:cNvCxnSpPr>
          <p:nvPr/>
        </p:nvCxnSpPr>
        <p:spPr>
          <a:xfrm flipH="1">
            <a:off x="8464720" y="4243014"/>
            <a:ext cx="1" cy="37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427AF50-A139-42F3-A3C3-9F297F29C321}"/>
              </a:ext>
            </a:extLst>
          </p:cNvPr>
          <p:cNvSpPr/>
          <p:nvPr/>
        </p:nvSpPr>
        <p:spPr>
          <a:xfrm>
            <a:off x="8098017" y="3951895"/>
            <a:ext cx="251669" cy="2097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A76E043-B227-4036-9D26-730A6020B7F8}"/>
              </a:ext>
            </a:extLst>
          </p:cNvPr>
          <p:cNvSpPr/>
          <p:nvPr/>
        </p:nvSpPr>
        <p:spPr>
          <a:xfrm>
            <a:off x="10472437" y="3146531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E36027-4EDB-4BDE-9EBA-19ED2A864DF9}"/>
              </a:ext>
            </a:extLst>
          </p:cNvPr>
          <p:cNvSpPr/>
          <p:nvPr/>
        </p:nvSpPr>
        <p:spPr>
          <a:xfrm>
            <a:off x="9809707" y="3317075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82F9326-115B-4478-8C39-40B1202272B1}"/>
              </a:ext>
            </a:extLst>
          </p:cNvPr>
          <p:cNvSpPr/>
          <p:nvPr/>
        </p:nvSpPr>
        <p:spPr>
          <a:xfrm>
            <a:off x="8865200" y="3440754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4CE4456-3F68-4F16-8A1E-5321351816E3}"/>
              </a:ext>
            </a:extLst>
          </p:cNvPr>
          <p:cNvSpPr/>
          <p:nvPr/>
        </p:nvSpPr>
        <p:spPr>
          <a:xfrm>
            <a:off x="8464720" y="3650185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F0A7152-8ED0-4079-BA35-CCFFB9812270}"/>
              </a:ext>
            </a:extLst>
          </p:cNvPr>
          <p:cNvSpPr/>
          <p:nvPr/>
        </p:nvSpPr>
        <p:spPr>
          <a:xfrm>
            <a:off x="6421528" y="2985651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577819F-4478-4257-9786-1E290D3413AD}"/>
              </a:ext>
            </a:extLst>
          </p:cNvPr>
          <p:cNvSpPr/>
          <p:nvPr/>
        </p:nvSpPr>
        <p:spPr>
          <a:xfrm>
            <a:off x="8160539" y="2819464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953A4A5-6B16-4A6B-B7F4-6ECB4E3B159D}"/>
              </a:ext>
            </a:extLst>
          </p:cNvPr>
          <p:cNvSpPr/>
          <p:nvPr/>
        </p:nvSpPr>
        <p:spPr>
          <a:xfrm>
            <a:off x="7455103" y="2644914"/>
            <a:ext cx="209725" cy="184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23CF95-865D-4A1C-9955-382EC630A6B9}"/>
              </a:ext>
            </a:extLst>
          </p:cNvPr>
          <p:cNvSpPr txBox="1"/>
          <p:nvPr/>
        </p:nvSpPr>
        <p:spPr>
          <a:xfrm>
            <a:off x="322050" y="307910"/>
            <a:ext cx="520308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 </a:t>
            </a:r>
            <a:r>
              <a:rPr lang="ko-KR" altLang="en-US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결과</a:t>
            </a:r>
            <a:r>
              <a:rPr lang="en-US" altLang="ko-KR" sz="2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</a:p>
          <a:p>
            <a:pPr latinLnBrk="0">
              <a:defRPr/>
            </a:pPr>
            <a:r>
              <a:rPr lang="en-US" altLang="ko-KR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04</a:t>
            </a:r>
            <a:r>
              <a:rPr lang="ko-KR" altLang="en-US" sz="1800" b="1" i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결과 제시 ① 탐색적 분석 및 </a:t>
            </a:r>
            <a:r>
              <a:rPr lang="ko-KR" altLang="en-US" sz="1800" b="1" i="1" kern="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전처리</a:t>
            </a:r>
            <a:endParaRPr lang="ko-KR" altLang="en-US" sz="1800" b="1" i="1" kern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82848"/>
      </p:ext>
    </p:extLst>
  </p:cSld>
  <p:clrMapOvr>
    <a:masterClrMapping/>
  </p:clrMapOvr>
</p:sld>
</file>

<file path=ppt/theme/theme1.xml><?xml version="1.0" encoding="utf-8"?>
<a:theme xmlns:a="http://schemas.openxmlformats.org/drawingml/2006/main" name="2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2108</Words>
  <Application>Microsoft Office PowerPoint</Application>
  <PresentationFormat>와이드스크린</PresentationFormat>
  <Paragraphs>393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Noto Sans KR</vt:lpstr>
      <vt:lpstr>맑은 고딕</vt:lpstr>
      <vt:lpstr>Arial</vt:lpstr>
      <vt:lpstr>Wingdings</vt:lpstr>
      <vt:lpstr>24_Office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명관</cp:lastModifiedBy>
  <cp:revision>16</cp:revision>
  <dcterms:created xsi:type="dcterms:W3CDTF">2021-01-12T02:57:14Z</dcterms:created>
  <dcterms:modified xsi:type="dcterms:W3CDTF">2022-05-23T08:56:17Z</dcterms:modified>
</cp:coreProperties>
</file>